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9" r:id="rId6"/>
    <p:sldId id="261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2" r:id="rId17"/>
    <p:sldId id="262" r:id="rId18"/>
    <p:sldId id="263" r:id="rId19"/>
    <p:sldId id="264" r:id="rId20"/>
    <p:sldId id="270" r:id="rId21"/>
    <p:sldId id="271" r:id="rId22"/>
    <p:sldId id="265" r:id="rId23"/>
  </p:sldIdLst>
  <p:sldSz cx="13004800" cy="9753600"/>
  <p:notesSz cx="6858000" cy="9144000"/>
  <p:embeddedFontLst>
    <p:embeddedFont>
      <p:font typeface="Arial Narrow" panose="020B060402020202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Helvetica Neue" panose="02000503000000020004" pitchFamily="2" charset="0"/>
      <p:regular r:id="rId30"/>
    </p:embeddedFont>
    <p:embeddedFont>
      <p:font typeface="Helvetica Neue Light" panose="02000403000000020004" pitchFamily="2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58"/>
  </p:normalViewPr>
  <p:slideViewPr>
    <p:cSldViewPr snapToGrid="0">
      <p:cViewPr varScale="1">
        <p:scale>
          <a:sx n="85" d="100"/>
          <a:sy n="85" d="100"/>
        </p:scale>
        <p:origin x="1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marL="914400" marR="0" lvl="1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2pPr>
            <a:lvl3pPr marL="1371600" marR="0" lvl="2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3pPr>
            <a:lvl4pPr marL="1828800" marR="0" lvl="3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4pPr>
            <a:lvl5pPr marL="2286000" marR="0" lvl="4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5pPr>
            <a:lvl6pPr marL="2743200" marR="0" lvl="5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6pPr>
            <a:lvl7pPr marL="3200400" marR="0" lvl="6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7pPr>
            <a:lvl8pPr marL="3657600" marR="0" lvl="7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8pPr>
            <a:lvl9pPr marL="4114800" marR="0" lvl="8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3577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704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39245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49337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52960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15228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78c760599_0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g1d78c7605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18b27e8ee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g2018b27e8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b41790917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7" name="Google Shape;97;g1fb417909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1541eaa2a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" name="Google Shape;182;g201541eaa2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b41790917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7" name="Google Shape;97;g1fb417909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4061866" y="-135186"/>
            <a:ext cx="9121280" cy="10023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 panose="020B0403020202020204"/>
              <a:buNone/>
            </a:pPr>
            <a:endParaRPr sz="3600" b="0" i="0" u="none" strike="noStrike" cap="none">
              <a:solidFill>
                <a:srgbClr val="000000"/>
              </a:solidFill>
              <a:latin typeface="Helvetica Neue Light" panose="020B0403020202020204"/>
              <a:ea typeface="Helvetica Neue Light" panose="020B0403020202020204"/>
              <a:cs typeface="Helvetica Neue Light" panose="020B0403020202020204"/>
              <a:sym typeface="Helvetica Neue Light" panose="020B0403020202020204"/>
            </a:endParaRPr>
          </a:p>
        </p:txBody>
      </p:sp>
      <p:sp>
        <p:nvSpPr>
          <p:cNvPr id="11" name="Google Shape;11;p1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 panose="020B0403020202020204"/>
              <a:buNone/>
              <a:defRPr sz="24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 panose="020B0403020202020204"/>
              <a:buNone/>
              <a:defRPr sz="3800"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">
  <p:cSld name="Фото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>
            <a:spLocks noGrp="1"/>
          </p:cNvSpPr>
          <p:nvPr>
            <p:ph type="pic" idx="2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по центру" type="tx">
  <p:cSld name="TITLE_AND_BODY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вверху">
  <p:cSld name="Заголовок — вверх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горизонтально">
  <p:cSld name="Фото — горизонтально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>
            <a:spLocks noGrp="1"/>
          </p:cNvSpPr>
          <p:nvPr>
            <p:ph type="pic" idx="2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вертикально">
  <p:cSld name="Фото — вертикально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>
            <a:spLocks noGrp="1"/>
          </p:cNvSpPr>
          <p:nvPr>
            <p:ph type="pic" idx="2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 panose="020B0403020202020204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 panose="020B0403020202020204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">
  <p:cSld name="Заголовок и пункты"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>
            <a:spLocks noGrp="1"/>
          </p:cNvSpPr>
          <p:nvPr>
            <p:ph type="pic" idx="2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 panose="020B0403020202020204"/>
              <a:buChar char="•"/>
              <a:defRPr sz="2800"/>
            </a:lvl1pPr>
            <a:lvl2pPr marL="914400" lvl="1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 panose="020B0403020202020204"/>
              <a:buChar char="•"/>
              <a:defRPr sz="2800"/>
            </a:lvl2pPr>
            <a:lvl3pPr marL="1371600" lvl="2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 panose="020B0403020202020204"/>
              <a:buChar char="•"/>
              <a:defRPr sz="2800"/>
            </a:lvl3pPr>
            <a:lvl4pPr marL="1828800" lvl="3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 panose="020B0403020202020204"/>
              <a:buChar char="•"/>
              <a:defRPr sz="2800"/>
            </a:lvl4pPr>
            <a:lvl5pPr marL="2286000" lvl="4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 panose="020B0403020202020204"/>
              <a:buChar char="•"/>
              <a:defRPr sz="28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3 шт.">
  <p:cSld name="Фото — 3 шт.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>
            <a:spLocks noGrp="1"/>
          </p:cNvSpPr>
          <p:nvPr>
            <p:ph type="pic" idx="2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8"/>
          <p:cNvSpPr>
            <a:spLocks noGrp="1"/>
          </p:cNvSpPr>
          <p:nvPr>
            <p:ph type="pic" idx="3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8"/>
          <p:cNvSpPr>
            <a:spLocks noGrp="1"/>
          </p:cNvSpPr>
          <p:nvPr>
            <p:ph type="pic" idx="4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5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 panose="020B0403020202020204"/>
              <a:buNone/>
              <a:defRPr sz="80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 panose="020B0403020202020204"/>
              <a:buNone/>
              <a:defRPr sz="80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 panose="020B0403020202020204"/>
              <a:buNone/>
              <a:defRPr sz="80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 panose="020B0403020202020204"/>
              <a:buNone/>
              <a:defRPr sz="80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 panose="020B0403020202020204"/>
              <a:buNone/>
              <a:defRPr sz="80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 panose="020B0403020202020204"/>
              <a:buNone/>
              <a:defRPr sz="80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 panose="020B0403020202020204"/>
              <a:buNone/>
              <a:defRPr sz="80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 panose="020B0403020202020204"/>
              <a:buNone/>
              <a:defRPr sz="80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 panose="020B0403020202020204"/>
              <a:buNone/>
              <a:defRPr sz="80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 panose="020B0403020202020204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 panose="020B0403020202020204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 panose="020B0403020202020204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 panose="020B0403020202020204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 panose="020B0403020202020204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 panose="020B0403020202020204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 panose="020B0403020202020204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 panose="020B0403020202020204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 panose="020B0403020202020204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heblackbucks.com/emgtech/pgp-sub/AI/books/Foundations%20of%20Machine%20Learning%20-%20Mehryar%20Mohri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fdic.gov/analysis/cfr/2007/apr/kadamlenk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.science/hal-03347521v4" TargetMode="External"/><Relationship Id="rId5" Type="http://schemas.openxmlformats.org/officeDocument/2006/relationships/hyperlink" Target="https://www.scielo.br/j/prod/a/9mts7ZRX3brDpLBVMW8spCN/?lang=en" TargetMode="External"/><Relationship Id="rId4" Type="http://schemas.openxmlformats.org/officeDocument/2006/relationships/hyperlink" Target="https://libcats.org/book/57938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"/>
          <p:cNvCxnSpPr/>
          <p:nvPr/>
        </p:nvCxnSpPr>
        <p:spPr>
          <a:xfrm rot="10800000" flipH="1">
            <a:off x="5206999" y="1140740"/>
            <a:ext cx="1" cy="197500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7" name="Google Shape;57;p1"/>
          <p:cNvSpPr txBox="1"/>
          <p:nvPr/>
        </p:nvSpPr>
        <p:spPr>
          <a:xfrm>
            <a:off x="5207000" y="2107121"/>
            <a:ext cx="6715325" cy="295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253957"/>
              </a:buClr>
              <a:buSzPts val="3200"/>
            </a:pPr>
            <a:r>
              <a:rPr lang="ru-RU" sz="3200" b="1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Проект #2101, </a:t>
            </a:r>
            <a:r>
              <a:rPr lang="ru-RU" sz="3200" b="1" i="0" u="none" strike="noStrike" dirty="0">
                <a:effectLst/>
                <a:latin typeface="+mn-lt"/>
              </a:rPr>
              <a:t>Изучение временных рядов рейтингов компаний, занимающихся экономической деятельностью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 panose="020B0606020202030204"/>
              <a:buNone/>
            </a:pPr>
            <a:endParaRPr 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8897814" y="6349912"/>
            <a:ext cx="3011810" cy="83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endParaRPr sz="30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4091554" y="587229"/>
            <a:ext cx="9035501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000"/>
              <a:buFont typeface="Arial Narrow" panose="020B0606020202030204"/>
              <a:buNone/>
            </a:pPr>
            <a:r>
              <a:rPr lang="ru-RU" sz="20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Московский институт электроники и математики им. А.Н. Тихонова </a:t>
            </a:r>
            <a:endParaRPr sz="2000" b="0" i="0" u="none" strike="noStrike" cap="none">
              <a:solidFill>
                <a:srgbClr val="000000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94424" y="8630062"/>
            <a:ext cx="67152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100"/>
              <a:buFont typeface="Arial Narrow" panose="020B0606020202030204"/>
              <a:buNone/>
            </a:pPr>
            <a:r>
              <a:rPr lang="ru-RU" sz="21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Москва, 202</a:t>
            </a:r>
            <a:r>
              <a:rPr lang="en-US" sz="21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5</a:t>
            </a:r>
            <a:endParaRPr sz="2100" b="0" i="0" u="none" strike="noStrike" cap="none" dirty="0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61" name="Google Shape;61;p1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8298" y="946303"/>
            <a:ext cx="1945686" cy="188127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/>
          <p:nvPr/>
        </p:nvSpPr>
        <p:spPr>
          <a:xfrm>
            <a:off x="8035675" y="5628036"/>
            <a:ext cx="4689900" cy="24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 panose="020B0403020202020204"/>
              <a:buNone/>
            </a:pPr>
            <a:r>
              <a:rPr lang="ru-RU" sz="2200" b="0" i="0" u="none" strike="noStrike" cap="none" dirty="0">
                <a:solidFill>
                  <a:srgbClr val="22375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Исполнители:</a:t>
            </a:r>
            <a:endParaRPr sz="2200" b="0" i="0" u="none" strike="noStrike" cap="none" dirty="0">
              <a:solidFill>
                <a:srgbClr val="22375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 panose="020B0403020202020204"/>
              <a:buNone/>
            </a:pPr>
            <a:r>
              <a:rPr lang="ru-RU" sz="2200" b="0" i="0" u="none" strike="noStrike" cap="none" dirty="0">
                <a:solidFill>
                  <a:srgbClr val="22375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ru-RU" sz="2200" dirty="0">
                <a:solidFill>
                  <a:srgbClr val="22375A"/>
                </a:solidFill>
              </a:rPr>
              <a:t>Липатов Данила Вячеславович</a:t>
            </a:r>
            <a:r>
              <a:rPr lang="ru-RU" sz="2200" b="0" i="0" u="none" strike="noStrike" cap="none" dirty="0">
                <a:solidFill>
                  <a:srgbClr val="22375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МСМТ243</a:t>
            </a:r>
            <a:endParaRPr sz="2200" b="0" i="0" u="none" strike="noStrike" cap="none" dirty="0">
              <a:solidFill>
                <a:srgbClr val="22375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 panose="020B0403020202020204"/>
              <a:buNone/>
            </a:pPr>
            <a:r>
              <a:rPr lang="ru-RU" sz="2200" b="0" i="0" u="none" strike="noStrike" cap="none" dirty="0">
                <a:solidFill>
                  <a:srgbClr val="22375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Руководитель, инициатор:           </a:t>
            </a:r>
            <a:r>
              <a:rPr lang="ru-RU" sz="2200" dirty="0">
                <a:solidFill>
                  <a:srgbClr val="22375A"/>
                </a:solidFill>
              </a:rPr>
              <a:t>Зотов Леонид Валентинович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 panose="020B0403020202020204"/>
              <a:buNone/>
            </a:pPr>
            <a:r>
              <a:rPr lang="ru-RU" sz="2200" b="0" i="0" u="none" strike="noStrike" cap="none" dirty="0">
                <a:solidFill>
                  <a:srgbClr val="22375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Консультант: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 panose="020B0403020202020204"/>
              <a:buNone/>
            </a:pPr>
            <a:r>
              <a:rPr lang="ru-RU" sz="2200" b="0" i="0" u="none" strike="noStrike" cap="none" dirty="0" err="1">
                <a:solidFill>
                  <a:srgbClr val="22375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Игнатовская</a:t>
            </a:r>
            <a:r>
              <a:rPr lang="ru-RU" sz="2200" b="0" i="0" u="none" strike="noStrike" cap="none" dirty="0">
                <a:solidFill>
                  <a:srgbClr val="22375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Валерия Анатольевна</a:t>
            </a:r>
            <a:endParaRPr sz="2200" b="0" i="0" u="none" strike="noStrike" cap="none" dirty="0">
              <a:solidFill>
                <a:srgbClr val="22375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Спектральные характ</a:t>
            </a:r>
            <a:r>
              <a:rPr lang="ru-RU" sz="3000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еристики</a:t>
            </a:r>
            <a:r>
              <a:rPr lang="en-US" sz="3000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 / </a:t>
            </a:r>
            <a:r>
              <a:rPr lang="ru-RU" sz="3000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матрица кросс-корреляции</a:t>
            </a:r>
            <a:endParaRPr 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10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E6D849-31C3-6E11-15D8-A88623B884E9}"/>
                  </a:ext>
                </a:extLst>
              </p:cNvPr>
              <p:cNvSpPr txBox="1"/>
              <p:nvPr/>
            </p:nvSpPr>
            <p:spPr>
              <a:xfrm>
                <a:off x="661661" y="1879728"/>
                <a:ext cx="6505730" cy="2174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Параметр Херста показывает:</a:t>
                </a: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поведение похоже на случайное блуждание;</a:t>
                </a: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&gt;0.5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персистентное поведение — рост (или падение) рейтинга, скорее всего, продолжится;</a:t>
                </a: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&lt;0.5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антиперсистентное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поведение — рост сменяется падением и наоборот.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E6D849-31C3-6E11-15D8-A88623B88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61" y="1879728"/>
                <a:ext cx="6505730" cy="2174506"/>
              </a:xfrm>
              <a:prstGeom prst="rect">
                <a:avLst/>
              </a:prstGeom>
              <a:blipFill>
                <a:blip r:embed="rId4"/>
                <a:stretch>
                  <a:fillRect l="-780" t="-578" b="-2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E2C1DC-F3ED-5FEC-B7D6-67D7A61564E6}"/>
                  </a:ext>
                </a:extLst>
              </p:cNvPr>
              <p:cNvSpPr txBox="1"/>
              <p:nvPr/>
            </p:nvSpPr>
            <p:spPr>
              <a:xfrm>
                <a:off x="6680198" y="1622451"/>
                <a:ext cx="6505730" cy="3911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ременной ряд разбивается на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непересекающихся сегментов длины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Для каждого сегмента вычисляется:</a:t>
                </a: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100"/>
                  <a:buFont typeface="+mj-lt"/>
                  <a:buAutoNum type="arabicPeriod"/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Среднее значение: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100"/>
                  <a:buFont typeface="+mj-lt"/>
                  <a:buAutoNum type="arabicPeriod"/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Кумулятивные отклонения: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100"/>
                  <a:buFont typeface="+mj-lt"/>
                  <a:buAutoNum type="arabicPeriod"/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Размах: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1≤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func>
                      <m:func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1≤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100"/>
                  <a:buFont typeface="+mj-lt"/>
                  <a:buAutoNum type="arabicPeriod"/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Нормализованный размах: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marR="35941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Далее из уравнения находится параметр Херста:</a:t>
                </a:r>
              </a:p>
              <a:p>
                <a:pPr marL="457200" marR="35941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𝐻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E2C1DC-F3ED-5FEC-B7D6-67D7A615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198" y="1622451"/>
                <a:ext cx="6505730" cy="3911199"/>
              </a:xfrm>
              <a:prstGeom prst="rect">
                <a:avLst/>
              </a:prstGeom>
              <a:blipFill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Изображение 39" descr="hurst_via_rs">
            <a:extLst>
              <a:ext uri="{FF2B5EF4-FFF2-40B4-BE49-F238E27FC236}">
                <a16:creationId xmlns:a16="http://schemas.microsoft.com/office/drawing/2014/main" id="{AC33A5A8-3674-3685-756F-369A1913A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93" y="4859898"/>
            <a:ext cx="6430019" cy="39111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Спектральные характ</a:t>
            </a:r>
            <a:r>
              <a:rPr lang="ru-RU" sz="3000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еристики</a:t>
            </a:r>
            <a:r>
              <a:rPr lang="en-US" sz="3000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 / </a:t>
            </a:r>
            <a:r>
              <a:rPr lang="ru-RU" sz="3000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матрица кросс-корреляции</a:t>
            </a:r>
            <a:endParaRPr 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11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E6D849-31C3-6E11-15D8-A88623B884E9}"/>
                  </a:ext>
                </a:extLst>
              </p:cNvPr>
              <p:cNvSpPr txBox="1"/>
              <p:nvPr/>
            </p:nvSpPr>
            <p:spPr>
              <a:xfrm>
                <a:off x="661661" y="1879728"/>
                <a:ext cx="6505730" cy="2174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Параметр Херста показывает:</a:t>
                </a: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поведение похоже на случайное блуждание;</a:t>
                </a: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&gt;0.5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персистентное поведение — рост (или падение) рейтинга, скорее всего, продолжится;</a:t>
                </a:r>
              </a:p>
              <a:p>
                <a:pPr marL="342900" marR="359410" lvl="0" indent="-342900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&lt;0.5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антиперсистентное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поведение — рост сменяется падением и наоборот.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E6D849-31C3-6E11-15D8-A88623B88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61" y="1879728"/>
                <a:ext cx="6505730" cy="2174506"/>
              </a:xfrm>
              <a:prstGeom prst="rect">
                <a:avLst/>
              </a:prstGeom>
              <a:blipFill>
                <a:blip r:embed="rId4"/>
                <a:stretch>
                  <a:fillRect l="-780" t="-578" b="-2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F6044D-4917-C48D-E84B-65DC5E45B9CC}"/>
                  </a:ext>
                </a:extLst>
              </p:cNvPr>
              <p:cNvSpPr txBox="1"/>
              <p:nvPr/>
            </p:nvSpPr>
            <p:spPr>
              <a:xfrm>
                <a:off x="345944" y="4456419"/>
                <a:ext cx="5965854" cy="353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tabLst>
                    <a:tab pos="370840" algn="l"/>
                    <a:tab pos="372110" algn="l"/>
                  </a:tabLst>
                </a:pPr>
                <a:r>
                  <a:rPr lang="ru-RU" sz="1800" dirty="0"/>
                  <a:t>Предполагается, что спектр </a:t>
                </a:r>
                <a:r>
                  <a:rPr lang="en-US" sz="1800" i="1" dirty="0"/>
                  <a:t>S(f)</a:t>
                </a:r>
                <a:r>
                  <a:rPr lang="ru-RU" sz="1800" dirty="0"/>
                  <a:t> подчиняется степенному закону:</a:t>
                </a: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~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 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→0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</a:p>
              <a:p>
                <a:pPr indent="222885"/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мощность сигнала на частоте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indent="222885"/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наклон в логарифмической шкале.</a:t>
                </a: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Параметр Херста при этом выражается через наклон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следующим образом:</a:t>
                </a: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 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F6044D-4917-C48D-E84B-65DC5E45B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4" y="4456419"/>
                <a:ext cx="5965854" cy="3534750"/>
              </a:xfrm>
              <a:prstGeom prst="rect">
                <a:avLst/>
              </a:prstGeom>
              <a:blipFill>
                <a:blip r:embed="rId5"/>
                <a:stretch>
                  <a:fillRect l="-851" t="-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Изображение 38" descr="hurst_via_regrews">
            <a:extLst>
              <a:ext uri="{FF2B5EF4-FFF2-40B4-BE49-F238E27FC236}">
                <a16:creationId xmlns:a16="http://schemas.microsoft.com/office/drawing/2014/main" id="{38F7DD7D-D3C3-5491-E82F-62ADDDAE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998" y="3312849"/>
            <a:ext cx="6482140" cy="423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3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Спектральные характ</a:t>
            </a:r>
            <a:r>
              <a:rPr lang="ru-RU" sz="3000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еристики</a:t>
            </a:r>
            <a:r>
              <a:rPr lang="en-US" sz="3000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 / </a:t>
            </a:r>
            <a:r>
              <a:rPr lang="ru-RU" sz="3000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матрица кросс-корреляции</a:t>
            </a:r>
            <a:endParaRPr 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12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9A4804-EAAC-C24E-BBC2-2063FC7B27BB}"/>
                  </a:ext>
                </a:extLst>
              </p:cNvPr>
              <p:cNvSpPr txBox="1"/>
              <p:nvPr/>
            </p:nvSpPr>
            <p:spPr>
              <a:xfrm>
                <a:off x="524658" y="1606347"/>
                <a:ext cx="6505730" cy="4866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анализа линейных связей между этими рядами строится матрица кросс-корреляции </a:t>
                </a: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С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Где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каждый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элемент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определяется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как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нормированное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ковариационное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выражение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: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Данная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матрица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С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будет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либо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ту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же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размерность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,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сколько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N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цепочек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мы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имеем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,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либо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меньше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,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в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зависимости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от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разнообразности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данных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и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кол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-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ва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переходов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внутри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цепочек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.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Сингулярное</a:t>
                </a: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разложение</a:t>
                </a: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(SVD)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для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матрицы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C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имеет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вид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: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C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U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9A4804-EAAC-C24E-BBC2-2063FC7B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58" y="1606347"/>
                <a:ext cx="6505730" cy="4866204"/>
              </a:xfrm>
              <a:prstGeom prst="rect">
                <a:avLst/>
              </a:prstGeom>
              <a:blipFill>
                <a:blip r:embed="rId4"/>
                <a:stretch>
                  <a:fillRect l="-780" t="-2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Изображение 40" descr="corr_matrix">
            <a:extLst>
              <a:ext uri="{FF2B5EF4-FFF2-40B4-BE49-F238E27FC236}">
                <a16:creationId xmlns:a16="http://schemas.microsoft.com/office/drawing/2014/main" id="{85EC4167-AD86-56B8-F7A6-F165AC2AA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616" y="1601460"/>
            <a:ext cx="4765526" cy="4218475"/>
          </a:xfrm>
          <a:prstGeom prst="rect">
            <a:avLst/>
          </a:prstGeom>
        </p:spPr>
      </p:pic>
      <p:pic>
        <p:nvPicPr>
          <p:cNvPr id="6" name="Изображение 41" descr="claster_heatmap">
            <a:extLst>
              <a:ext uri="{FF2B5EF4-FFF2-40B4-BE49-F238E27FC236}">
                <a16:creationId xmlns:a16="http://schemas.microsoft.com/office/drawing/2014/main" id="{11E2B2AB-6DC9-F7C2-061F-733C7EC3B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701" y="5773507"/>
            <a:ext cx="4894441" cy="3609448"/>
          </a:xfrm>
          <a:prstGeom prst="rect">
            <a:avLst/>
          </a:prstGeom>
        </p:spPr>
      </p:pic>
      <p:pic>
        <p:nvPicPr>
          <p:cNvPr id="9" name="Изображение 45" descr="claster">
            <a:extLst>
              <a:ext uri="{FF2B5EF4-FFF2-40B4-BE49-F238E27FC236}">
                <a16:creationId xmlns:a16="http://schemas.microsoft.com/office/drawing/2014/main" id="{D9910E57-6D78-16DF-27C8-40A69E392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799" y="6433544"/>
            <a:ext cx="5256589" cy="31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Марковская цепь Монте-Карло (МСМС)</a:t>
            </a:r>
            <a:endParaRPr 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13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59919-E110-5E99-E4F9-3A6F50D8EF08}"/>
                  </a:ext>
                </a:extLst>
              </p:cNvPr>
              <p:cNvSpPr txBox="1"/>
              <p:nvPr/>
            </p:nvSpPr>
            <p:spPr>
              <a:xfrm>
                <a:off x="535921" y="1707985"/>
                <a:ext cx="6505730" cy="3309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2885" marR="359410" indent="-342265" algn="just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Задача: сгенерировать выборку из апостериорного распределения:</a:t>
                </a:r>
              </a:p>
              <a:p>
                <a:pPr marL="222885" marR="359410" indent="-342265" algn="just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Вместо точного вычисления распределения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1: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метод МСМС строит марковскую цепь</a:t>
                </a:r>
                <a:r>
                  <a:rPr lang="ru-RU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стационарное распределение которой совпадает с нужным 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1: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22885" marR="359410" indent="-342265">
                  <a:lnSpc>
                    <a:spcPct val="108000"/>
                  </a:lnSpc>
                  <a:spcBef>
                    <a:spcPts val="815"/>
                  </a:spcBef>
                  <a:spcAft>
                    <a:spcPts val="0"/>
                  </a:spcAft>
                  <a:tabLst>
                    <a:tab pos="370840" algn="l"/>
                    <a:tab pos="372110" algn="l"/>
                  </a:tabLs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После «разогрева» (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burn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цепь начинает производить зависимые, но корректно распределенные выборки из апостериорного распределения.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59919-E110-5E99-E4F9-3A6F50D8E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21" y="1707985"/>
                <a:ext cx="6505730" cy="3309047"/>
              </a:xfrm>
              <a:prstGeom prst="rect">
                <a:avLst/>
              </a:prstGeom>
              <a:blipFill>
                <a:blip r:embed="rId4"/>
                <a:stretch>
                  <a:fillRect l="-975" t="-382" b="-1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Изображение 30" descr="learning_by_echo_cra_1_0_0">
            <a:extLst>
              <a:ext uri="{FF2B5EF4-FFF2-40B4-BE49-F238E27FC236}">
                <a16:creationId xmlns:a16="http://schemas.microsoft.com/office/drawing/2014/main" id="{AB5B27B8-6E6A-79C5-BCDD-0748F944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86728"/>
            <a:ext cx="6996645" cy="2692072"/>
          </a:xfrm>
          <a:prstGeom prst="rect">
            <a:avLst/>
          </a:prstGeom>
        </p:spPr>
      </p:pic>
      <p:pic>
        <p:nvPicPr>
          <p:cNvPr id="8" name="Изображение 34" descr="MCMC">
            <a:extLst>
              <a:ext uri="{FF2B5EF4-FFF2-40B4-BE49-F238E27FC236}">
                <a16:creationId xmlns:a16="http://schemas.microsoft.com/office/drawing/2014/main" id="{ECFDEF19-B6CC-53F4-4301-CEE9D3C03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540" y="1668906"/>
            <a:ext cx="6154260" cy="3875063"/>
          </a:xfrm>
          <a:prstGeom prst="rect">
            <a:avLst/>
          </a:prstGeom>
        </p:spPr>
      </p:pic>
      <p:pic>
        <p:nvPicPr>
          <p:cNvPr id="10" name="Изображение 26" descr="p_3_3_cra_1">
            <a:extLst>
              <a:ext uri="{FF2B5EF4-FFF2-40B4-BE49-F238E27FC236}">
                <a16:creationId xmlns:a16="http://schemas.microsoft.com/office/drawing/2014/main" id="{CD74E8F4-6110-6119-F46C-456DC784C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799" y="5486728"/>
            <a:ext cx="5556001" cy="35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6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Результаты на метриках классификации</a:t>
            </a:r>
            <a:endParaRPr 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14</a:t>
            </a:fld>
            <a:endParaRPr lang="ru-RU"/>
          </a:p>
        </p:txBody>
      </p:sp>
      <p:pic>
        <p:nvPicPr>
          <p:cNvPr id="2" name="Изображение 19" descr="summap_avarage">
            <a:extLst>
              <a:ext uri="{FF2B5EF4-FFF2-40B4-BE49-F238E27FC236}">
                <a16:creationId xmlns:a16="http://schemas.microsoft.com/office/drawing/2014/main" id="{1DF68D28-1C36-AA4E-8B77-CECB12239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61" y="1785466"/>
            <a:ext cx="6473825" cy="3727450"/>
          </a:xfrm>
          <a:prstGeom prst="rect">
            <a:avLst/>
          </a:prstGeom>
        </p:spPr>
      </p:pic>
      <p:pic>
        <p:nvPicPr>
          <p:cNvPr id="4" name="Изображение 20" descr="f-mesuare">
            <a:extLst>
              <a:ext uri="{FF2B5EF4-FFF2-40B4-BE49-F238E27FC236}">
                <a16:creationId xmlns:a16="http://schemas.microsoft.com/office/drawing/2014/main" id="{C7313F34-5FAA-3AE9-DA45-913CDFD33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06" y="5808980"/>
            <a:ext cx="6473825" cy="3823970"/>
          </a:xfrm>
          <a:prstGeom prst="rect">
            <a:avLst/>
          </a:prstGeom>
        </p:spPr>
      </p:pic>
      <p:pic>
        <p:nvPicPr>
          <p:cNvPr id="6" name="Изображение 8">
            <a:extLst>
              <a:ext uri="{FF2B5EF4-FFF2-40B4-BE49-F238E27FC236}">
                <a16:creationId xmlns:a16="http://schemas.microsoft.com/office/drawing/2014/main" id="{FE11F113-6EBF-2573-4102-A2802870B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752" y="6169729"/>
            <a:ext cx="4531053" cy="227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Изображение 9">
            <a:extLst>
              <a:ext uri="{FF2B5EF4-FFF2-40B4-BE49-F238E27FC236}">
                <a16:creationId xmlns:a16="http://schemas.microsoft.com/office/drawing/2014/main" id="{35126E0A-D442-15CE-7AC8-CD140BB4E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752" y="2111989"/>
            <a:ext cx="4531053" cy="2279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189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Веб-интерфейс</a:t>
            </a:r>
            <a:endParaRPr 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15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5FF19-1D2B-A1B7-7571-18DA1AA7E43A}"/>
              </a:ext>
            </a:extLst>
          </p:cNvPr>
          <p:cNvSpPr txBox="1"/>
          <p:nvPr/>
        </p:nvSpPr>
        <p:spPr>
          <a:xfrm>
            <a:off x="295896" y="1834040"/>
            <a:ext cx="4141192" cy="6301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9060" algn="just">
              <a:lnSpc>
                <a:spcPct val="131000"/>
              </a:lnSpc>
              <a:spcBef>
                <a:spcPts val="600"/>
              </a:spcBef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рамках данной работы также был реализован веб-интерфейс для удобного взаимодействия с данными и быстрого расчета реализованных методов, Было использовано достаточно много разнообразных библиотек, позволяющих визуализировать данные, графы и матрицы переходных вероятностей.</a:t>
            </a:r>
          </a:p>
          <a:p>
            <a:pPr indent="99060" algn="just">
              <a:lnSpc>
                <a:spcPct val="131000"/>
              </a:lnSpc>
              <a:spcBef>
                <a:spcPts val="60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базе веб-фреймворка строился сам сервис и все дополнительные функции. При помощи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fitter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–строились распределения, при помощи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матриц переходных вероятностей, при помощи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NetGraph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 и прочие вспомогательные библиотеки</a:t>
            </a:r>
          </a:p>
        </p:txBody>
      </p:sp>
      <p:pic>
        <p:nvPicPr>
          <p:cNvPr id="7" name="Изображение 11">
            <a:extLst>
              <a:ext uri="{FF2B5EF4-FFF2-40B4-BE49-F238E27FC236}">
                <a16:creationId xmlns:a16="http://schemas.microsoft.com/office/drawing/2014/main" id="{C3CD1FC0-3FAF-CC43-9A01-457EBF7EF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281" y="1668906"/>
            <a:ext cx="6505433" cy="375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9BDBA18-F17B-ACB8-3BFE-8841C174C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750" y="5568613"/>
            <a:ext cx="3241299" cy="256663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A13E8D-C7A0-D30C-4571-12A0748C8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156" y="5858023"/>
            <a:ext cx="4034184" cy="29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cs typeface="Arial Narrow" panose="020B0606020202030204"/>
                <a:sym typeface="Arial Narrow" panose="020B0606020202030204"/>
              </a:rPr>
              <a:t>Заключение</a:t>
            </a:r>
            <a:endParaRPr 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16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5E222-D80F-5C8F-F5E7-EED8D21F489A}"/>
              </a:ext>
            </a:extLst>
          </p:cNvPr>
          <p:cNvSpPr txBox="1"/>
          <p:nvPr/>
        </p:nvSpPr>
        <p:spPr>
          <a:xfrm>
            <a:off x="944380" y="1973833"/>
            <a:ext cx="11692327" cy="383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9060" algn="just">
              <a:lnSpc>
                <a:spcPct val="131000"/>
              </a:lnSpc>
              <a:spcBef>
                <a:spcPts val="600"/>
              </a:spcBef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Основное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достижения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данного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состоит</a:t>
            </a:r>
            <a:r>
              <a:rPr lang="ru-RU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разработке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алгоритмов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предсказания типа карточного клиента на несколько будущих периодов вперёд. Алгоритмы были основаны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случайном лесе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марковской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модели.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Ключевой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особенностью</a:t>
            </a:r>
            <a:r>
              <a:rPr lang="ru-RU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проекта является изучение и предсказание всех состояний кредитных рейтингов, в то время как на основе приведённого анализа литературы видно, что работы в мире посвящены предсказанию лишь отдельных состояний.</a:t>
            </a:r>
          </a:p>
          <a:p>
            <a:pPr>
              <a:lnSpc>
                <a:spcPct val="131000"/>
              </a:lnSpc>
              <a:spcBef>
                <a:spcPts val="600"/>
              </a:spcBef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рамках работы были изучены и реализованы новые для российского рынка подходы, которые несут в себе большой потенциал. Также рамках работы с марковской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моделью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была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построена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цепь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Маркова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2-го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порядка,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местами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демонстрирует улучшение</a:t>
            </a:r>
            <a:r>
              <a:rPr lang="ru-RU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результатов</a:t>
            </a:r>
            <a:r>
              <a:rPr lang="ru-RU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ru-RU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сравнению</a:t>
            </a:r>
            <a:r>
              <a:rPr lang="ru-RU" sz="18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цепью</a:t>
            </a:r>
            <a:r>
              <a:rPr lang="ru-RU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порядка.</a:t>
            </a: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31000"/>
              </a:lnSpc>
              <a:spcBef>
                <a:spcPts val="60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были применены относительно новые методы для потенциального прогнозирования состояний – МСМС и проанализированы спектральные характеристики наиболее представительного  временного ряда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E2FB2-D9FA-3559-0EEF-1827D0F92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031" y="6670623"/>
            <a:ext cx="2669676" cy="26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1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g1d78c760599_0_57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4" name="Google Shape;154;g1d78c760599_0_57"/>
          <p:cNvSpPr txBox="1"/>
          <p:nvPr/>
        </p:nvSpPr>
        <p:spPr>
          <a:xfrm>
            <a:off x="787400" y="1014401"/>
            <a:ext cx="11430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Роли в команде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" name="Google Shape;155;g1d78c760599_0_57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56" name="Google Shape;156;g1d78c760599_0_57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d78c760599_0_57"/>
          <p:cNvSpPr txBox="1"/>
          <p:nvPr/>
        </p:nvSpPr>
        <p:spPr>
          <a:xfrm>
            <a:off x="2629107" y="2587288"/>
            <a:ext cx="95883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 panose="020B0403020202020204"/>
              <a:buChar char="●"/>
            </a:pP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Изучение литературы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 panose="020B0403020202020204"/>
              <a:buChar char="●"/>
            </a:pPr>
            <a:r>
              <a:rPr lang="ru-RU" sz="2100" dirty="0" err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Парсинг</a:t>
            </a: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данных</a:t>
            </a:r>
          </a:p>
          <a:p>
            <a:pPr marL="457200" indent="-361950">
              <a:buSzPts val="2100"/>
              <a:buFont typeface="Helvetica Neue" panose="020B0403020202020204"/>
              <a:buChar char="●"/>
            </a:pP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Обработка и изучение данных</a:t>
            </a:r>
          </a:p>
          <a:p>
            <a:pPr marL="457200" indent="-361950">
              <a:buSzPts val="2100"/>
              <a:buFont typeface="Helvetica Neue" panose="020B0403020202020204"/>
              <a:buChar char="●"/>
            </a:pPr>
            <a:r>
              <a:rPr lang="ru-RU" sz="21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Изучение и применение марковских моделей (построение графов переходов, матрицы переходных вероятностей)</a:t>
            </a:r>
            <a:endParaRPr sz="2100" dirty="0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indent="-361950">
              <a:buSzPts val="2100"/>
              <a:buFont typeface="Helvetica Neue" panose="020B0403020202020204"/>
              <a:buChar char="●"/>
            </a:pP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Изучение и реализация на Python алгоритмов классификации данных (случайный лес)</a:t>
            </a:r>
            <a:endParaRPr sz="2100" dirty="0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 panose="020B0403020202020204"/>
              <a:buChar char="●"/>
            </a:pPr>
            <a:r>
              <a:rPr lang="ru-RU" sz="21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Изучение и реализация на Python </a:t>
            </a: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методов оценки матриц переходных вероятностей (</a:t>
            </a:r>
            <a:r>
              <a:rPr lang="ru-RU" sz="2100" dirty="0" err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бутстрап</a:t>
            </a: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, МСМС)</a:t>
            </a:r>
            <a:endParaRPr lang="en-US" sz="2100" dirty="0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indent="-361950">
              <a:buSzPts val="2100"/>
              <a:buFont typeface="Helvetica Neue" panose="020B0403020202020204"/>
              <a:buChar char="●"/>
            </a:pP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Анализ спектральных характеристик данных кредитных рейтингов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 panose="020B0403020202020204"/>
              <a:buChar char="●"/>
            </a:pP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Реализация веб-интерфейса для расчета на базе </a:t>
            </a:r>
            <a:r>
              <a:rPr lang="en-US" sz="2100" dirty="0" err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Streamlit</a:t>
            </a: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(опционально)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 panose="020B0403020202020204"/>
              <a:buChar char="●"/>
            </a:pPr>
            <a:endParaRPr sz="2100" dirty="0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158" name="Google Shape;158;g1d78c760599_0_57"/>
          <p:cNvSpPr txBox="1"/>
          <p:nvPr/>
        </p:nvSpPr>
        <p:spPr>
          <a:xfrm>
            <a:off x="2371825" y="1884520"/>
            <a:ext cx="113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 panose="020B0403020202020204"/>
              <a:ea typeface="Helvetica Neue Light" panose="020B0403020202020204"/>
              <a:cs typeface="Helvetica Neue Light" panose="020B0403020202020204"/>
              <a:sym typeface="Helvetica Neue Light" panose="020B0403020202020204"/>
            </a:endParaRPr>
          </a:p>
        </p:txBody>
      </p:sp>
      <p:sp>
        <p:nvSpPr>
          <p:cNvPr id="159" name="Google Shape;159;g1d78c760599_0_57"/>
          <p:cNvSpPr txBox="1"/>
          <p:nvPr/>
        </p:nvSpPr>
        <p:spPr>
          <a:xfrm>
            <a:off x="354769" y="2810881"/>
            <a:ext cx="2193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Липатов Данила</a:t>
            </a:r>
            <a:endParaRPr sz="2800" dirty="0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161" name="Google Shape;161;g1d78c760599_0_57"/>
          <p:cNvSpPr txBox="1"/>
          <p:nvPr/>
        </p:nvSpPr>
        <p:spPr>
          <a:xfrm>
            <a:off x="2448853" y="3514699"/>
            <a:ext cx="113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 panose="020B0403020202020204"/>
              <a:ea typeface="Helvetica Neue Light" panose="020B0403020202020204"/>
              <a:cs typeface="Helvetica Neue Light" panose="020B0403020202020204"/>
              <a:sym typeface="Helvetica Neue Light" panose="020B0403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g2018b27e8ee_0_7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8" name="Google Shape;168;g2018b27e8ee_0_7"/>
          <p:cNvSpPr txBox="1"/>
          <p:nvPr/>
        </p:nvSpPr>
        <p:spPr>
          <a:xfrm>
            <a:off x="787400" y="1014401"/>
            <a:ext cx="11430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Список литературы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g2018b27e8ee_0_7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70" name="Google Shape;170;g2018b27e8ee_0_7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018b27e8ee_0_7"/>
          <p:cNvSpPr txBox="1"/>
          <p:nvPr/>
        </p:nvSpPr>
        <p:spPr>
          <a:xfrm>
            <a:off x="2371825" y="1884520"/>
            <a:ext cx="113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 panose="020B0403020202020204"/>
              <a:ea typeface="Helvetica Neue Light" panose="020B0403020202020204"/>
              <a:cs typeface="Helvetica Neue Light" panose="020B0403020202020204"/>
              <a:sym typeface="Helvetica Neue Light" panose="020B0403020202020204"/>
            </a:endParaRPr>
          </a:p>
        </p:txBody>
      </p:sp>
      <p:sp>
        <p:nvSpPr>
          <p:cNvPr id="172" name="Google Shape;172;g2018b27e8ee_0_7"/>
          <p:cNvSpPr txBox="1"/>
          <p:nvPr/>
        </p:nvSpPr>
        <p:spPr>
          <a:xfrm>
            <a:off x="805550" y="1724550"/>
            <a:ext cx="11884800" cy="433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B0403020202020204"/>
              <a:buChar char="●"/>
            </a:pP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Афанасьева Л.Г.,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Булинская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Е.В. Случайные процессы в теории массового обслуживания и управления запасами. - М.: изд-во МГУ, 1980 - Гл. 3, </a:t>
            </a:r>
            <a:r>
              <a:rPr lang="ru-RU" sz="1800" u="sng" dirty="0">
                <a:solidFill>
                  <a:schemeClr val="hlink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  <a:hlinkClick r:id="rId4"/>
              </a:rPr>
              <a:t>ссылка</a:t>
            </a:r>
            <a:endParaRPr sz="18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B0403020202020204"/>
              <a:buChar char="●"/>
            </a:pP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Régis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, Daniel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Evangelista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;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Artes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,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Rinaldo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.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Using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multi-state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markov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models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to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identify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credit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card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risk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// 2016, </a:t>
            </a:r>
            <a:r>
              <a:rPr lang="ru-RU" sz="1800" u="sng" dirty="0">
                <a:solidFill>
                  <a:schemeClr val="hlink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  <a:hlinkClick r:id="rId5"/>
              </a:rPr>
              <a:t>link</a:t>
            </a:r>
            <a:endParaRPr sz="18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B0403020202020204"/>
              <a:buChar char="●"/>
            </a:pPr>
            <a:r>
              <a:rPr lang="en-GB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David </a:t>
            </a:r>
            <a:r>
              <a:rPr lang="en-GB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Lando</a:t>
            </a:r>
            <a:r>
              <a:rPr lang="en-GB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Analyzing rating transitions and rating drift with continuous observations // Journal of Banking &amp; Finance. – 2002. – No26. – 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С. 423 – 444.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B0403020202020204"/>
              <a:buChar char="●"/>
            </a:pPr>
            <a:r>
              <a:rPr lang="en-GB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Rating transitions forecasting: a filtering approach. - </a:t>
            </a:r>
            <a:r>
              <a:rPr lang="en-GB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hal.science</a:t>
            </a:r>
            <a:r>
              <a:rPr lang="en-GB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, </a:t>
            </a:r>
            <a:r>
              <a:rPr lang="en-GB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  <a:hlinkClick r:id="rId6"/>
              </a:rPr>
              <a:t>link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  <a:hlinkClick r:id="rId6"/>
              </a:rPr>
              <a:t> </a:t>
            </a:r>
            <a:endParaRPr lang="ru-RU" sz="18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B0403020202020204"/>
              <a:buChar char="●"/>
            </a:pPr>
            <a:r>
              <a:rPr lang="en-GB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Bayesian Inference for Issuer Heterogeneity in Credit Ratings Migration. – </a:t>
            </a:r>
            <a:r>
              <a:rPr lang="en-GB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fdic</a:t>
            </a:r>
            <a:r>
              <a:rPr lang="en-GB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, </a:t>
            </a:r>
            <a:r>
              <a:rPr lang="en-GB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  <a:hlinkClick r:id="rId7"/>
              </a:rPr>
              <a:t>link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B0403020202020204"/>
              <a:buChar char="●"/>
            </a:pP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Mohri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M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.,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Rostamizadeh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A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.,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Talwalkar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A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.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Foundations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of</a:t>
            </a:r>
            <a:r>
              <a:rPr lang="ru-RU" sz="18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Machine Learning. - MIT Press, 2012, </a:t>
            </a:r>
            <a:r>
              <a:rPr lang="ru-RU" sz="1800" u="sng" dirty="0">
                <a:solidFill>
                  <a:schemeClr val="hlink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  <a:hlinkClick r:id="rId8"/>
              </a:rPr>
              <a:t>link</a:t>
            </a:r>
            <a:endParaRPr sz="18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Helvetica Neue" panose="020B0403020202020204"/>
              <a:buChar char="●"/>
            </a:pPr>
            <a:r>
              <a:rPr lang="ru-RU" sz="1800" dirty="0">
                <a:solidFill>
                  <a:schemeClr val="tx1"/>
                </a:solidFill>
                <a:highlight>
                  <a:schemeClr val="lt1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Христофоров А.В. ТЕОРИЯ СЛУЧАЙНЫХ ПРОЦЕССОВ В ГИДРОЛОГИИ. - М.: издательство МГУ, 1994 - 139 с.</a:t>
            </a:r>
            <a:endParaRPr sz="1800" dirty="0">
              <a:solidFill>
                <a:schemeClr val="tx1"/>
              </a:solidFill>
              <a:highlight>
                <a:schemeClr val="lt1"/>
              </a:highlight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8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66098" y="3498712"/>
            <a:ext cx="2272604" cy="219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19</a:t>
            </a:fld>
            <a:endParaRPr lang="ru-RU"/>
          </a:p>
        </p:txBody>
      </p:sp>
      <p:sp>
        <p:nvSpPr>
          <p:cNvPr id="179" name="Google Shape;179;p8"/>
          <p:cNvSpPr txBox="1"/>
          <p:nvPr/>
        </p:nvSpPr>
        <p:spPr>
          <a:xfrm>
            <a:off x="0" y="6550689"/>
            <a:ext cx="130047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ru-RU" sz="2400" b="0" i="0" u="none" strike="noStrike" cap="none" dirty="0">
                <a:solidFill>
                  <a:srgbClr val="F2F2F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Руководитель: </a:t>
            </a:r>
            <a:r>
              <a:rPr lang="ru-RU" sz="2400" dirty="0">
                <a:solidFill>
                  <a:srgbClr val="F2F2F2"/>
                </a:solidFill>
              </a:rPr>
              <a:t>Зотов Леонид Валентинович</a:t>
            </a:r>
            <a:r>
              <a:rPr lang="ru-RU" sz="2400" b="0" i="0" u="none" strike="noStrike" cap="none" dirty="0">
                <a:solidFill>
                  <a:srgbClr val="F2F2F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</a:t>
            </a:r>
            <a:endParaRPr sz="2400" b="0" i="0" u="none" strike="noStrike" cap="none" dirty="0">
              <a:solidFill>
                <a:srgbClr val="F2F2F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ru-RU" sz="2400" b="0" i="0" u="none" strike="noStrike" cap="none" dirty="0">
                <a:solidFill>
                  <a:srgbClr val="F2F2F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ru-RU" sz="24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lzotov</a:t>
            </a:r>
            <a:r>
              <a:rPr lang="ru-RU" sz="2400" b="0" i="0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@</a:t>
            </a:r>
            <a:r>
              <a:rPr lang="ru-RU" sz="2400" b="0" i="0" strike="noStrike" cap="none" dirty="0" err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hse.ru</a:t>
            </a:r>
            <a:endParaRPr lang="en-US" sz="24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ru-RU" sz="24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Консультант: </a:t>
            </a:r>
            <a:r>
              <a:rPr lang="ru-RU" sz="2400" b="0" i="0" u="none" strike="noStrike" cap="none" dirty="0" err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Игнатовская</a:t>
            </a:r>
            <a:r>
              <a:rPr lang="ru-RU" sz="24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Валерия Анатольевна</a:t>
            </a:r>
            <a:r>
              <a:rPr lang="en-US" sz="2400" dirty="0">
                <a:solidFill>
                  <a:schemeClr val="lt1"/>
                </a:solidFill>
              </a:rPr>
              <a:t>,</a:t>
            </a:r>
            <a:endParaRPr lang="en-US" sz="24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>
              <a:buSzPts val="24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vignatovskaya@hse.ru</a:t>
            </a:r>
            <a:endParaRPr lang="en-US" sz="24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ru-RU" sz="24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Исполнители: </a:t>
            </a:r>
            <a:r>
              <a:rPr lang="ru-RU" sz="2400" dirty="0">
                <a:solidFill>
                  <a:schemeClr val="lt1"/>
                </a:solidFill>
              </a:rPr>
              <a:t>Липатов Данила Вячеславович</a:t>
            </a:r>
            <a:r>
              <a:rPr lang="ru-RU" sz="24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</a:t>
            </a:r>
            <a:r>
              <a:rPr lang="ru-RU" sz="2400" dirty="0">
                <a:solidFill>
                  <a:schemeClr val="lt1"/>
                </a:solidFill>
              </a:rPr>
              <a:t> </a:t>
            </a:r>
            <a:endParaRPr sz="24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ru-RU" sz="2400" dirty="0" err="1">
                <a:solidFill>
                  <a:schemeClr val="lt1"/>
                </a:solidFill>
              </a:rPr>
              <a:t>d</a:t>
            </a:r>
            <a:r>
              <a:rPr lang="en-US" sz="2400" dirty="0" err="1">
                <a:solidFill>
                  <a:schemeClr val="lt1"/>
                </a:solidFill>
              </a:rPr>
              <a:t>vlipatov@edu.hse.ru</a:t>
            </a:r>
            <a:endParaRPr sz="16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2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8" name="Google Shape;68;p2"/>
          <p:cNvSpPr txBox="1"/>
          <p:nvPr/>
        </p:nvSpPr>
        <p:spPr>
          <a:xfrm>
            <a:off x="787400" y="1014401"/>
            <a:ext cx="11430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Суть проекта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70" name="Google Shape;70;p2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 txBox="1"/>
          <p:nvPr/>
        </p:nvSpPr>
        <p:spPr>
          <a:xfrm>
            <a:off x="1053550" y="2330950"/>
            <a:ext cx="110895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 panose="020B0403020202020204"/>
              <a:buChar char="●"/>
            </a:pP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Существует классическая процедура оценки финансовой устойчивости компаний, именуемая кредитным рейтингованием.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 panose="020B0403020202020204"/>
              <a:buChar char="●"/>
            </a:pP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Кредитные рейтинги широко используются инвесторами, кредиторами и другими участниками рынка для оценки вероятности исполнения обязательств компаний. Однако, учитывая изменчивость экономической среды, задача прогнозирования изменений рейтингов становится всё более актуальной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Helvetica Neue" panose="020B0403020202020204"/>
              <a:buChar char="●"/>
            </a:pPr>
            <a:r>
              <a:rPr lang="ru-RU" sz="21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Разработка подходов к предсказанию кредитных рейтингов компаний на будущее позволяет не только повысить точность оценки их финансовой устойчивости, но и принять своевременные меры для минимизации рисков и оптимизации инвестиционных стратегий.</a:t>
            </a:r>
          </a:p>
        </p:txBody>
      </p:sp>
      <p:sp>
        <p:nvSpPr>
          <p:cNvPr id="72" name="Google Shape;72;p2"/>
          <p:cNvSpPr txBox="1"/>
          <p:nvPr/>
        </p:nvSpPr>
        <p:spPr>
          <a:xfrm>
            <a:off x="11318375" y="8422747"/>
            <a:ext cx="7215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fld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805562" y="6103189"/>
            <a:ext cx="11089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u="sng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Основная идея:</a:t>
            </a:r>
            <a:r>
              <a:rPr lang="ru-RU" sz="2000" dirty="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Важно уметь </a:t>
            </a:r>
            <a:r>
              <a:rPr lang="ru-RU" sz="2000" dirty="0">
                <a:solidFill>
                  <a:srgbClr val="222222"/>
                </a:solidFill>
                <a:highlight>
                  <a:schemeClr val="lt1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предсказывать дальнейшие состояния кредитного рейтинга компании (объекта) на основе данных о его поведении. </a:t>
            </a:r>
            <a:endParaRPr sz="2000" dirty="0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053550" y="16543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u="sng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Мотивация: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7259538"/>
            <a:ext cx="63627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1fb41790917_0_4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0" name="Google Shape;100;g1fb41790917_0_4"/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Приложение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g1fb41790917_0_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02" name="Google Shape;102;g1fb41790917_0_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t="4252" r="7449" b="25441"/>
          <a:stretch>
            <a:fillRect/>
          </a:stretch>
        </p:blipFill>
        <p:spPr>
          <a:xfrm>
            <a:off x="212879" y="2823616"/>
            <a:ext cx="4260514" cy="3895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3840" y="2568476"/>
            <a:ext cx="650081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BNFC (</a:t>
            </a:r>
            <a:r>
              <a:rPr lang="ru-RU" b="1" dirty="0"/>
              <a:t>нефинансовая компания)</a:t>
            </a:r>
            <a:r>
              <a:rPr lang="ru-RU" dirty="0"/>
              <a:t> — 2726 (16.5%)</a:t>
            </a:r>
          </a:p>
          <a:p>
            <a:r>
              <a:rPr lang="en-GB" b="1" dirty="0"/>
              <a:t>CO (</a:t>
            </a:r>
            <a:r>
              <a:rPr lang="ru-RU" b="1" dirty="0"/>
              <a:t>прочий вид организации)</a:t>
            </a:r>
            <a:r>
              <a:rPr lang="ru-RU" dirty="0"/>
              <a:t> — 204 (1.2%)</a:t>
            </a:r>
          </a:p>
          <a:p>
            <a:r>
              <a:rPr lang="en-GB" b="1" dirty="0"/>
              <a:t>TBND (</a:t>
            </a:r>
            <a:r>
              <a:rPr lang="ru-RU" b="1" dirty="0"/>
              <a:t>облигационный заем)</a:t>
            </a:r>
            <a:r>
              <a:rPr lang="ru-RU" dirty="0"/>
              <a:t> — 8402 (51.0%)</a:t>
            </a:r>
          </a:p>
          <a:p>
            <a:r>
              <a:rPr lang="en-GB" b="1" dirty="0"/>
              <a:t>BNFH (</a:t>
            </a:r>
            <a:r>
              <a:rPr lang="ru-RU" b="1" dirty="0"/>
              <a:t>холдинговая компания, нефинансовая)</a:t>
            </a:r>
            <a:r>
              <a:rPr lang="ru-RU" dirty="0"/>
              <a:t> — 191 (1.2%)</a:t>
            </a:r>
          </a:p>
          <a:p>
            <a:r>
              <a:rPr lang="en-GB" b="1" dirty="0"/>
              <a:t>FOFO (</a:t>
            </a:r>
            <a:r>
              <a:rPr lang="ru-RU" b="1" dirty="0"/>
              <a:t>прочие финансовые организации, включая специализированные общества)</a:t>
            </a:r>
            <a:r>
              <a:rPr lang="ru-RU" dirty="0"/>
              <a:t> — 452 (2.7%)</a:t>
            </a:r>
          </a:p>
          <a:p>
            <a:r>
              <a:rPr lang="en-GB" b="1" dirty="0"/>
              <a:t>TO (</a:t>
            </a:r>
            <a:r>
              <a:rPr lang="ru-RU" b="1" dirty="0"/>
              <a:t>прочий тип финансового инструмента)</a:t>
            </a:r>
            <a:r>
              <a:rPr lang="ru-RU" dirty="0"/>
              <a:t> — 4 (0.0%)</a:t>
            </a:r>
          </a:p>
          <a:p>
            <a:r>
              <a:rPr lang="en-GB" b="1" dirty="0"/>
              <a:t>CBNK (</a:t>
            </a:r>
            <a:r>
              <a:rPr lang="ru-RU" b="1" dirty="0"/>
              <a:t>кредитная организация)</a:t>
            </a:r>
            <a:r>
              <a:rPr lang="ru-RU" dirty="0"/>
              <a:t> — 2650 (16.1%)</a:t>
            </a:r>
          </a:p>
          <a:p>
            <a:r>
              <a:rPr lang="en-GB" b="1" dirty="0"/>
              <a:t>FLSG (</a:t>
            </a:r>
            <a:r>
              <a:rPr lang="ru-RU" b="1" dirty="0"/>
              <a:t>лизинговая компания/фирма)</a:t>
            </a:r>
            <a:r>
              <a:rPr lang="ru-RU" dirty="0"/>
              <a:t> — 362 (2.2%)</a:t>
            </a:r>
          </a:p>
          <a:p>
            <a:r>
              <a:rPr lang="en-GB" b="1" dirty="0"/>
              <a:t>FINS (</a:t>
            </a:r>
            <a:r>
              <a:rPr lang="ru-RU" b="1" dirty="0"/>
              <a:t>страховая организация)</a:t>
            </a:r>
            <a:r>
              <a:rPr lang="ru-RU" dirty="0"/>
              <a:t> — 912 (5.5%)</a:t>
            </a:r>
          </a:p>
          <a:p>
            <a:r>
              <a:rPr lang="en-GB" b="1" dirty="0"/>
              <a:t>FNPF (</a:t>
            </a:r>
            <a:r>
              <a:rPr lang="ru-RU" b="1" dirty="0"/>
              <a:t>негосударственный пенсионный фонд)</a:t>
            </a:r>
            <a:r>
              <a:rPr lang="ru-RU" dirty="0"/>
              <a:t> — 156 (0.9%)</a:t>
            </a:r>
          </a:p>
          <a:p>
            <a:r>
              <a:rPr lang="en-GB" b="1" dirty="0"/>
              <a:t>FMFO (</a:t>
            </a:r>
            <a:r>
              <a:rPr lang="ru-RU" b="1" dirty="0"/>
              <a:t>микрофинансовая организация)</a:t>
            </a:r>
            <a:r>
              <a:rPr lang="ru-RU" dirty="0"/>
              <a:t> — 159 (1.0%)</a:t>
            </a:r>
          </a:p>
          <a:p>
            <a:r>
              <a:rPr lang="en-GB" b="1" dirty="0"/>
              <a:t>FDEP (</a:t>
            </a:r>
            <a:r>
              <a:rPr lang="ru-RU" b="1" dirty="0"/>
              <a:t>депозитарий)</a:t>
            </a:r>
            <a:r>
              <a:rPr lang="ru-RU" dirty="0"/>
              <a:t> — 26 (0.2%)</a:t>
            </a:r>
          </a:p>
          <a:p>
            <a:r>
              <a:rPr lang="en-GB" b="1" dirty="0"/>
              <a:t>TMGB (</a:t>
            </a:r>
            <a:r>
              <a:rPr lang="ru-RU" b="1" dirty="0"/>
              <a:t>облигации с ипотечным покрытием)</a:t>
            </a:r>
            <a:r>
              <a:rPr lang="ru-RU" dirty="0"/>
              <a:t> — 25 (0.2%)</a:t>
            </a:r>
          </a:p>
          <a:p>
            <a:r>
              <a:rPr lang="en-GB" b="1" dirty="0"/>
              <a:t>IFO (</a:t>
            </a:r>
            <a:r>
              <a:rPr lang="ru-RU" b="1" dirty="0"/>
              <a:t>международная финансовая организация)</a:t>
            </a:r>
            <a:r>
              <a:rPr lang="ru-RU" dirty="0"/>
              <a:t> — 22 (0.1%)</a:t>
            </a:r>
          </a:p>
          <a:p>
            <a:r>
              <a:rPr lang="en-GB" b="1" dirty="0"/>
              <a:t>TMNB (</a:t>
            </a:r>
            <a:r>
              <a:rPr lang="ru-RU" b="1" dirty="0"/>
              <a:t>облигации, обеспеченные залогом денежных требований)</a:t>
            </a:r>
            <a:r>
              <a:rPr lang="ru-RU" dirty="0"/>
              <a:t> — 141 (0.9%)</a:t>
            </a:r>
          </a:p>
          <a:p>
            <a:r>
              <a:rPr lang="en-GB" b="1" dirty="0"/>
              <a:t>TSCB (</a:t>
            </a:r>
            <a:r>
              <a:rPr lang="ru-RU" b="1" dirty="0"/>
              <a:t>облигации, обеспеченные залогом ценных бумаг)</a:t>
            </a:r>
            <a:r>
              <a:rPr lang="ru-RU" dirty="0"/>
              <a:t> — 11 (0.1%)</a:t>
            </a:r>
          </a:p>
          <a:p>
            <a:r>
              <a:rPr lang="en-GB" b="1" dirty="0"/>
              <a:t>TSFP (</a:t>
            </a:r>
            <a:r>
              <a:rPr lang="ru-RU" b="1" dirty="0"/>
              <a:t>прочие облигации, обеспеченные залогом)</a:t>
            </a:r>
            <a:r>
              <a:rPr lang="ru-RU" dirty="0"/>
              <a:t> — 12 (0.1%)</a:t>
            </a:r>
          </a:p>
          <a:p>
            <a:r>
              <a:rPr lang="en-GB" b="1" dirty="0"/>
              <a:t>FFCT (</a:t>
            </a:r>
            <a:r>
              <a:rPr lang="ru-RU" b="1" dirty="0"/>
              <a:t>юридическое лицо, специализирующееся на финансировании под уступку денежных требований)</a:t>
            </a:r>
            <a:r>
              <a:rPr lang="ru-RU" dirty="0"/>
              <a:t> — 21 (0.1%)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640" y="2527839"/>
            <a:ext cx="330200" cy="46121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21</a:t>
            </a:fld>
            <a:endParaRPr lang="ru-RU"/>
          </a:p>
        </p:txBody>
      </p:sp>
      <p:pic>
        <p:nvPicPr>
          <p:cNvPr id="3" name="Google Shape;102;g1fb41790917_0_4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1;g1fb41790917_0_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sp>
        <p:nvSpPr>
          <p:cNvPr id="6" name="Google Shape;100;g1fb41790917_0_4"/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Приложение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" name="Google Shape;99;g1fb41790917_0_4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89" y="1879728"/>
            <a:ext cx="5146336" cy="393830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t="7186"/>
          <a:stretch>
            <a:fillRect/>
          </a:stretch>
        </p:blipFill>
        <p:spPr>
          <a:xfrm>
            <a:off x="7011737" y="1574799"/>
            <a:ext cx="5252549" cy="393830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t="8346"/>
          <a:stretch>
            <a:fillRect/>
          </a:stretch>
        </p:blipFill>
        <p:spPr>
          <a:xfrm>
            <a:off x="682961" y="5743417"/>
            <a:ext cx="5100137" cy="353796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737" y="5582346"/>
            <a:ext cx="5522806" cy="3860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3943" y="5298551"/>
            <a:ext cx="101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1</a:t>
            </a:r>
          </a:p>
          <a:p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8548914" y="5274978"/>
            <a:ext cx="6502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2</a:t>
            </a:r>
          </a:p>
          <a:p>
            <a:endParaRPr lang="ru-RU" b="1" dirty="0"/>
          </a:p>
          <a:p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2075697" y="9326009"/>
            <a:ext cx="9142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3</a:t>
            </a:r>
          </a:p>
          <a:p>
            <a:endParaRPr lang="ru-RU" b="1" dirty="0"/>
          </a:p>
          <a:p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8548914" y="9303323"/>
            <a:ext cx="9142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КРА – 4</a:t>
            </a:r>
          </a:p>
          <a:p>
            <a:endParaRPr lang="ru-RU" b="1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g201541eaa2a_0_46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5" name="Google Shape;185;g201541eaa2a_0_46"/>
          <p:cNvSpPr txBox="1"/>
          <p:nvPr/>
        </p:nvSpPr>
        <p:spPr>
          <a:xfrm>
            <a:off x="787400" y="1879726"/>
            <a:ext cx="11430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sz="2200">
                <a:solidFill>
                  <a:srgbClr val="253957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Навыки, которые планируется приобрести во время реализации проекта</a:t>
            </a:r>
            <a:endParaRPr sz="1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" name="Google Shape;186;g201541eaa2a_0_46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87" name="Google Shape;187;g201541eaa2a_0_46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01541eaa2a_0_46"/>
          <p:cNvSpPr txBox="1"/>
          <p:nvPr/>
        </p:nvSpPr>
        <p:spPr>
          <a:xfrm>
            <a:off x="1137000" y="2440125"/>
            <a:ext cx="109698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 panose="020B0403020202020204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Поиск, сбор, обработка и анализ информации из научных источников, </a:t>
            </a:r>
            <a:r>
              <a:rPr lang="ru-RU" sz="2400" dirty="0">
                <a:solidFill>
                  <a:schemeClr val="dk1"/>
                </a:solidFill>
                <a:highlight>
                  <a:srgbClr val="FFFFFF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приобретение навыка работы с англоязычными и отечественными статьями и учебными пособиями</a:t>
            </a:r>
            <a:endParaRPr sz="24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 panose="020B0403020202020204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Приобретение навыка формализации прикладных задач, построение математических моделей задач</a:t>
            </a:r>
            <a:endParaRPr sz="24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 panose="020B0403020202020204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Формирование и описание алгоритмов для решения практических задач</a:t>
            </a:r>
            <a:endParaRPr sz="24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 panose="020B0403020202020204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Углубление знаний теории случайных процессов, машинного обучения</a:t>
            </a:r>
            <a:endParaRPr sz="24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 panose="020B0403020202020204"/>
              <a:buChar char="●"/>
            </a:pPr>
            <a:r>
              <a:rPr lang="ru-RU" sz="24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Углубление навыков программирования в Python и </a:t>
            </a:r>
            <a:r>
              <a:rPr lang="ru-RU" sz="24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</a:t>
            </a:r>
            <a:endParaRPr sz="24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189" name="Google Shape;189;g201541eaa2a_0_46"/>
          <p:cNvSpPr txBox="1"/>
          <p:nvPr/>
        </p:nvSpPr>
        <p:spPr>
          <a:xfrm>
            <a:off x="4389100" y="775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Приложение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3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3"/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Цель и задачи проекта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84" name="Google Shape;84;p3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/>
          <p:nvPr/>
        </p:nvSpPr>
        <p:spPr>
          <a:xfrm>
            <a:off x="805550" y="1713800"/>
            <a:ext cx="12048000" cy="7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</a:pPr>
            <a:r>
              <a:rPr lang="ru-RU" sz="2000" b="1" i="0" u="sng" strike="noStrike" cap="none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Цель проекта:</a:t>
            </a:r>
            <a:r>
              <a:rPr lang="ru-RU" sz="2000" i="0" u="none" strike="noStrike" cap="none" dirty="0">
                <a:solidFill>
                  <a:schemeClr val="dk1"/>
                </a:solidFill>
                <a:latin typeface="Helvetica Neue Light" panose="020B0403020202020204"/>
                <a:ea typeface="Helvetica Neue Light" panose="020B0403020202020204"/>
                <a:cs typeface="Helvetica Neue Light" panose="020B0403020202020204"/>
                <a:sym typeface="Helvetica Neue Light" panose="020B0403020202020204"/>
              </a:rPr>
              <a:t> </a:t>
            </a: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предложить алгоритм прогнозирования кредитного рейтинга объекта на несколько будущих периодов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</a:pP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</a:pPr>
            <a:r>
              <a:rPr lang="ru-RU" sz="2000" b="1" i="0" u="sng" strike="noStrike" cap="none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Задачи проекта:</a:t>
            </a:r>
            <a:endParaRPr sz="2000" b="1" i="0" u="sng" strike="noStrike" cap="none" dirty="0">
              <a:solidFill>
                <a:srgbClr val="000000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 panose="020B0403020202020204"/>
              <a:buChar char="●"/>
            </a:pPr>
            <a:r>
              <a:rPr lang="ru-RU" sz="2000" dirty="0">
                <a:solidFill>
                  <a:srgbClr val="222222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изучить возможные состояния кредитных рейтингов и переходы между ними</a:t>
            </a:r>
            <a:endParaRPr sz="2000" dirty="0">
              <a:solidFill>
                <a:srgbClr val="222222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 panose="020B0403020202020204"/>
              <a:buChar char="●"/>
            </a:pPr>
            <a:r>
              <a:rPr lang="ru-RU" sz="2000" dirty="0">
                <a:solidFill>
                  <a:srgbClr val="222222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провести </a:t>
            </a:r>
            <a:r>
              <a:rPr lang="ru-RU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сбор данных из официальных источников</a:t>
            </a:r>
            <a:endParaRPr sz="2000" dirty="0">
              <a:solidFill>
                <a:srgbClr val="222222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 panose="020B0403020202020204"/>
              <a:buChar char="●"/>
            </a:pPr>
            <a:r>
              <a:rPr lang="ru-RU" sz="2000" dirty="0">
                <a:solidFill>
                  <a:srgbClr val="222222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получить качественное описание собранных данных</a:t>
            </a:r>
            <a:endParaRPr sz="2000" dirty="0">
              <a:solidFill>
                <a:srgbClr val="222222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0" lvl="0" indent="0" algn="l" rtl="0">
              <a:lnSpc>
                <a:spcPct val="156000"/>
              </a:lnSpc>
              <a:spcBef>
                <a:spcPts val="3900"/>
              </a:spcBef>
              <a:spcAft>
                <a:spcPts val="0"/>
              </a:spcAft>
              <a:buNone/>
            </a:pPr>
            <a:endParaRPr sz="2100" dirty="0">
              <a:solidFill>
                <a:srgbClr val="222222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100" dirty="0">
              <a:latin typeface="Helvetica Neue Light" panose="020B0403020202020204"/>
              <a:ea typeface="Helvetica Neue Light" panose="020B0403020202020204"/>
              <a:cs typeface="Helvetica Neue Light" panose="020B0403020202020204"/>
              <a:sym typeface="Helvetica Neue Light" panose="020B0403020202020204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7323552" y="4458691"/>
            <a:ext cx="87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Данные открытого репозитория</a:t>
            </a:r>
            <a:endParaRPr b="1" i="1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1486250" y="8653550"/>
            <a:ext cx="100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 panose="020B0403020202020204"/>
              <a:ea typeface="Helvetica Neue Light" panose="020B0403020202020204"/>
              <a:cs typeface="Helvetica Neue Light" panose="020B0403020202020204"/>
              <a:sym typeface="Helvetica Neue Light" panose="020B0403020202020204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504" y="4858471"/>
            <a:ext cx="6351296" cy="34979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6" y="4858471"/>
            <a:ext cx="6492278" cy="3254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1fb41790917_0_4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0" name="Google Shape;100;g1fb41790917_0_4"/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Цель и задачи проекта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g1fb41790917_0_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02" name="Google Shape;102;g1fb41790917_0_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fb41790917_0_4"/>
          <p:cNvSpPr txBox="1"/>
          <p:nvPr/>
        </p:nvSpPr>
        <p:spPr>
          <a:xfrm>
            <a:off x="787400" y="1879725"/>
            <a:ext cx="120480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6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 panose="020B0403020202020204"/>
              <a:buChar char="●"/>
            </a:pPr>
            <a:r>
              <a:rPr lang="ru-RU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изучить и применить </a:t>
            </a: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марковские модели и модели классификации </a:t>
            </a:r>
            <a:r>
              <a:rPr lang="ru-RU" sz="2000" dirty="0">
                <a:solidFill>
                  <a:srgbClr val="222222"/>
                </a:solidFill>
                <a:highlight>
                  <a:schemeClr val="lt1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с помощью моделирования в Python,  на доступных данных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 panose="020B0403020202020204"/>
              <a:buChar char="●"/>
            </a:pP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провести тестирование, оценить их качество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 panose="020B0403020202020204"/>
              <a:buChar char="●"/>
            </a:pP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сравнить результаты </a:t>
            </a:r>
          </a:p>
          <a:p>
            <a:pPr marL="457200" indent="-355600">
              <a:lnSpc>
                <a:spcPct val="156000"/>
              </a:lnSpc>
              <a:buClr>
                <a:srgbClr val="222222"/>
              </a:buClr>
              <a:buSzPts val="2000"/>
              <a:buFont typeface="Helvetica Neue" panose="020B0403020202020204"/>
              <a:buChar char="●"/>
            </a:pPr>
            <a:r>
              <a:rPr lang="ru-RU" sz="2000" dirty="0">
                <a:solidFill>
                  <a:srgbClr val="222222"/>
                </a:solidFill>
                <a:highlight>
                  <a:srgbClr val="FFFFFF"/>
                </a:highlight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выявить сезонность (при существовании)</a:t>
            </a:r>
          </a:p>
          <a:p>
            <a:pPr marL="457200" lvl="0" indent="-3556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Helvetica Neue" panose="020B0403020202020204"/>
              <a:buChar char="●"/>
            </a:pPr>
            <a:endParaRPr lang="ru-RU" sz="2000" dirty="0">
              <a:solidFill>
                <a:srgbClr val="222222"/>
              </a:solidFill>
              <a:highlight>
                <a:srgbClr val="FFFFFF"/>
              </a:highlight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31" y="5116683"/>
            <a:ext cx="4719861" cy="3528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0331" y="4609671"/>
            <a:ext cx="4244161" cy="383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6000"/>
              </a:lnSpc>
              <a:spcBef>
                <a:spcPts val="3900"/>
              </a:spcBef>
            </a:pPr>
            <a:r>
              <a:rPr lang="ru-RU" b="1" i="1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Пример переходов между состояниями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748" y="4507675"/>
            <a:ext cx="650165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Основные уровни категорий (</a:t>
            </a: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AAA — D):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AAA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Наивысший рейтинг. Указывает на исключительную надежность и стабильность эмитента. Риски дефолта практически отсутствуют.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AA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Очень высокая кредитоспособность. Риски минимальны, но чуть выше по сравнению с 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AAA.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A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Высокая способность выполнять финансовые обязательства. Возможны незначительные риски при изменении экономических условий.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BBB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Умеренная кредитоспособность. Эмитент достаточно стабилен, но более чувствителен к неблагоприятным условиям.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BB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Спекулятивный уровень. Существует вероятность финансовых трудностей в случае ухудшения внешней среды.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B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Повышенный риск дефолта. Эмитент зависит от благоприятной экономической конъюнктуры.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CCC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Высокий риск дефолта. Финансовое состояние нестабильно, возможна реструктуризация долгов.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CC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Очень высокая вероятность дефолта. Эмитент практически неспособен выполнять свои обязательства.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C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На грани дефолта. Финансовые обязательства могут выполняться лишь частично.</a:t>
            </a:r>
          </a:p>
          <a:p>
            <a:pPr>
              <a:buFont typeface="+mj-lt"/>
              <a:buAutoNum type="arabicPeriod"/>
            </a:pPr>
            <a:r>
              <a:rPr lang="en-GB" sz="1100" b="1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D</a:t>
            </a:r>
            <a: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:</a:t>
            </a:r>
            <a:br>
              <a:rPr lang="en-GB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</a:br>
            <a:r>
              <a:rPr lang="ru-RU" sz="1100" dirty="0"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Дефолт. Эмитент не выполняет свои финансовые обязательства.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  <p:pic>
        <p:nvPicPr>
          <p:cNvPr id="3" name="Google Shape;102;g1fb41790917_0_4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;g1fb41790917_0_4"/>
          <p:cNvSpPr txBox="1"/>
          <p:nvPr/>
        </p:nvSpPr>
        <p:spPr>
          <a:xfrm>
            <a:off x="6829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Математическая модель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" name="Google Shape;99;g1fb41790917_0_4"/>
          <p:cNvCxnSpPr/>
          <p:nvPr/>
        </p:nvCxnSpPr>
        <p:spPr>
          <a:xfrm>
            <a:off x="787400" y="1574800"/>
            <a:ext cx="11430000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" name="Google Shape;101;g1fb41790917_0_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 dirty="0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90174" y="1571745"/>
                <a:ext cx="9843247" cy="236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𝕐</m:t>
                      </m:r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𝐴𝐴𝐴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ru-RU" sz="2400" b="0" i="1" dirty="0" smtClean="0">
                          <a:latin typeface="Cambria Math" panose="02040503050406030204" pitchFamily="18" charset="0"/>
                        </a:rPr>
                        <m:t> или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1, 2, 3, …, 20</m:t>
                          </m:r>
                        </m:e>
                      </m:d>
                      <m:r>
                        <a:rPr lang="ru-RU" sz="2400" b="0" i="1" dirty="0" smtClean="0">
                          <a:latin typeface="Cambria Math" panose="02040503050406030204" pitchFamily="18" charset="0"/>
                        </a:rPr>
                        <m:t> −множество состояний</m:t>
                      </m:r>
                    </m:oMath>
                  </m:oMathPara>
                </a14:m>
                <a:endParaRPr lang="ru-RU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множество уникальных объектов </m:t>
                    </m:r>
                  </m:oMath>
                </a14:m>
                <a:r>
                  <a:rPr lang="ru-RU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для которых определены цепочки рейтингов (их изменения во времени)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цепочка состояний</m:t>
                    </m:r>
                  </m:oMath>
                </a14:m>
                <a:r>
                  <a:rPr lang="ru-RU" sz="24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2400" dirty="0">
                    <a:latin typeface="Cambria Math" panose="02040503050406030204" pitchFamily="18" charset="0"/>
                  </a:rPr>
                  <a:t>рейтинга во времени для </a:t>
                </a:r>
                <a:r>
                  <a:rPr lang="en-US" sz="2400" i="1" dirty="0" err="1">
                    <a:latin typeface="Cambria Math" panose="02040503050406030204" pitchFamily="18" charset="0"/>
                  </a:rPr>
                  <a:t>i</a:t>
                </a:r>
                <a:r>
                  <a:rPr lang="ru-RU" sz="24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2400" dirty="0">
                    <a:latin typeface="Cambria Math" panose="02040503050406030204" pitchFamily="18" charset="0"/>
                  </a:rPr>
                  <a:t>-го объекта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ru-RU" sz="2400" dirty="0">
                    <a:latin typeface="Cambria Math" panose="02040503050406030204" pitchFamily="18" charset="0"/>
                  </a:rPr>
                  <a:t>где</a:t>
                </a:r>
                <a:r>
                  <a:rPr lang="ru-RU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ru-RU" sz="2800" dirty="0">
                    <a:latin typeface="Helvetica Neue" panose="020B0403020202020204" pitchFamily="2" charset="0"/>
                    <a:ea typeface="Helvetica Neue" panose="020B0403020202020204" pitchFamily="2" charset="0"/>
                    <a:cs typeface="Helvetica Neue" panose="020B04030202020202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 - </a:t>
                </a:r>
                <a:r>
                  <a:rPr lang="ru-RU" sz="2400" dirty="0">
                    <a:latin typeface="Cambria Math" panose="02040503050406030204" pitchFamily="18" charset="0"/>
                  </a:rPr>
                  <a:t>рейтинг </a:t>
                </a:r>
                <a:r>
                  <a:rPr lang="en-US" sz="2400" dirty="0" err="1">
                    <a:latin typeface="Cambria Math" panose="02040503050406030204" pitchFamily="18" charset="0"/>
                  </a:rPr>
                  <a:t>i</a:t>
                </a:r>
                <a:r>
                  <a:rPr lang="ru-RU" sz="2400" dirty="0">
                    <a:latin typeface="Cambria Math" panose="02040503050406030204" pitchFamily="18" charset="0"/>
                  </a:rPr>
                  <a:t>-ого</a:t>
                </a:r>
                <a:r>
                  <a:rPr lang="en-US" sz="2400" dirty="0">
                    <a:latin typeface="Cambria Math" panose="02040503050406030204" pitchFamily="18" charset="0"/>
                  </a:rPr>
                  <a:t>  </a:t>
                </a:r>
                <a:r>
                  <a:rPr lang="ru-RU" sz="2400" dirty="0">
                    <a:latin typeface="Cambria Math" panose="02040503050406030204" pitchFamily="18" charset="0"/>
                  </a:rPr>
                  <a:t>объекта в момент времени </a:t>
                </a:r>
                <a:r>
                  <a:rPr lang="en-US" sz="2400" dirty="0">
                    <a:latin typeface="Cambria Math" panose="02040503050406030204" pitchFamily="18" charset="0"/>
                  </a:rPr>
                  <a:t>t </a:t>
                </a:r>
                <a:endParaRPr lang="ru-RU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74" y="1571745"/>
                <a:ext cx="9843247" cy="2369880"/>
              </a:xfrm>
              <a:prstGeom prst="rect">
                <a:avLst/>
              </a:prstGeom>
              <a:blipFill rotWithShape="1">
                <a:blip r:embed="rId3"/>
                <a:stretch>
                  <a:fillRect l="-2" t="-5" r="3" b="-1253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398491" y="3952873"/>
            <a:ext cx="95990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100" dirty="0"/>
              <a:t>(для упрощения все показатели были отсортированы от максимального к минимальному и переведены в ранг)</a:t>
            </a:r>
            <a:endParaRPr lang="ru-RU" sz="2100" dirty="0">
              <a:latin typeface="Helvetica Neue" panose="020B0403020202020204" pitchFamily="2" charset="0"/>
              <a:ea typeface="Helvetica Neue" panose="020B0403020202020204" pitchFamily="2" charset="0"/>
              <a:cs typeface="Helvetica Neue" panose="020B04030202020202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398491" y="5090570"/>
                <a:ext cx="10340723" cy="1877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B0403020202020204" pitchFamily="2" charset="0"/>
                  </a:rPr>
                  <a:t>Алгоритм прогнозирования следующего состояния цепи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1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1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2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𝕐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где 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3, …</m:t>
                          </m:r>
                        </m:e>
                      </m:d>
                      <m:r>
                        <a:rPr lang="ru-RU" sz="2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соответсвует сфере деятельности объекта (см. Приложение)</m:t>
                      </m:r>
                    </m:oMath>
                  </m:oMathPara>
                </a14:m>
                <a:br>
                  <a:rPr lang="ru-RU" sz="3200" b="0" i="0" u="none" strike="noStrike" dirty="0">
                    <a:solidFill>
                      <a:srgbClr val="000000"/>
                    </a:solidFill>
                    <a:effectLst/>
                  </a:rPr>
                </a:br>
                <a:br>
                  <a:rPr lang="ru-RU" sz="3200" dirty="0"/>
                </a:br>
                <a:endParaRPr lang="ru-RU" sz="21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91" y="5090570"/>
                <a:ext cx="10340723" cy="1877437"/>
              </a:xfrm>
              <a:prstGeom prst="rect">
                <a:avLst/>
              </a:prstGeom>
              <a:blipFill rotWithShape="1">
                <a:blip r:embed="rId4"/>
                <a:stretch>
                  <a:fillRect l="-2" t="-22" r="6" b="8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53259" y="6458950"/>
                <a:ext cx="1034072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2100" b="1" i="0" u="none" strike="noStrike" dirty="0">
                    <a:solidFill>
                      <a:srgbClr val="000000"/>
                    </a:solidFill>
                    <a:effectLst/>
                    <a:latin typeface="Helvetica Neue" panose="020B0403020202020204" pitchFamily="2" charset="0"/>
                    <a:ea typeface="Helvetica Neue" panose="020B0403020202020204" pitchFamily="2" charset="0"/>
                    <a:cs typeface="Helvetica Neue" panose="020B0403020202020204" pitchFamily="2" charset="0"/>
                  </a:rPr>
                  <a:t>Итоговая задача</a:t>
                </a:r>
                <a:endParaRPr lang="ru-RU" sz="2100" dirty="0">
                  <a:latin typeface="Helvetica Neue" panose="020B0403020202020204" pitchFamily="2" charset="0"/>
                  <a:ea typeface="Helvetica Neue" panose="020B0403020202020204" pitchFamily="2" charset="0"/>
                  <a:cs typeface="Helvetica Neue" panose="020B0403020202020204" pitchFamily="2" charset="0"/>
                </a:endParaRPr>
              </a:p>
              <a:p>
                <a:pPr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B0403020202020204" pitchFamily="2" charset="0"/>
                    <a:ea typeface="Helvetica Neue" panose="020B0403020202020204" pitchFamily="2" charset="0"/>
                    <a:cs typeface="Helvetica Neue" panose="020B0403020202020204" pitchFamily="2" charset="0"/>
                  </a:rPr>
                  <a:t>Построить алгоритм </a:t>
                </a:r>
                <a14:m>
                  <m:oMath xmlns:m="http://schemas.openxmlformats.org/officeDocument/2006/math">
                    <m:r>
                      <a:rPr lang="en-US" sz="21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𝑎</m:t>
                    </m:r>
                    <m:r>
                      <a:rPr lang="en-US" sz="21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= </m:t>
                    </m:r>
                    <m:sSub>
                      <m:sSubPr>
                        <m:ctrlPr>
                          <a:rPr lang="en-US" sz="21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B0403020202020204" pitchFamily="2" charset="0"/>
                            <a:cs typeface="Helvetica Neue" panose="020B0403020202020204" pitchFamily="2" charset="0"/>
                          </a:rPr>
                        </m:ctrlPr>
                      </m:sSubPr>
                      <m:e>
                        <m:r>
                          <a:rPr lang="en-US" sz="21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B0403020202020204" pitchFamily="2" charset="0"/>
                            <a:cs typeface="Helvetica Neue" panose="020B0403020202020204" pitchFamily="2" charset="0"/>
                          </a:rPr>
                          <m:t>h</m:t>
                        </m:r>
                      </m:e>
                      <m:sub>
                        <m:r>
                          <a:rPr lang="en-US" sz="21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B0403020202020204" pitchFamily="2" charset="0"/>
                            <a:cs typeface="Helvetica Neue" panose="020B0403020202020204" pitchFamily="2" charset="0"/>
                          </a:rPr>
                          <m:t>𝑙</m:t>
                        </m:r>
                      </m:sub>
                    </m:sSub>
                    <m:r>
                      <a:rPr lang="en-US" sz="21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,</m:t>
                    </m:r>
                  </m:oMath>
                </a14:m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B0403020202020204" pitchFamily="2" charset="0"/>
                    <a:ea typeface="Helvetica Neue" panose="020B0403020202020204" pitchFamily="2" charset="0"/>
                    <a:cs typeface="Helvetica Neue" panose="020B0403020202020204" pitchFamily="2" charset="0"/>
                  </a:rPr>
                  <a:t> который минимизирует некоторый функционал</a:t>
                </a:r>
              </a:p>
              <a:p>
                <a:pPr algn="ctr"/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B0403020202020204" pitchFamily="2" charset="0"/>
                    <a:ea typeface="Helvetica Neue" panose="020B0403020202020204" pitchFamily="2" charset="0"/>
                    <a:cs typeface="Helvetica Neue" panose="020B04030202020202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𝑸</m:t>
                    </m:r>
                    <m:d>
                      <m:dPr>
                        <m:ctrlPr>
                          <a:rPr lang="en-US" sz="2100" b="1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B0403020202020204" pitchFamily="2" charset="0"/>
                            <a:cs typeface="Helvetica Neue" panose="020B0403020202020204" pitchFamily="2" charset="0"/>
                          </a:rPr>
                        </m:ctrlPr>
                      </m:dPr>
                      <m:e>
                        <m:r>
                          <a:rPr lang="en-US" sz="2100" b="1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B0403020202020204" pitchFamily="2" charset="0"/>
                            <a:cs typeface="Helvetica Neue" panose="020B0403020202020204" pitchFamily="2" charset="0"/>
                          </a:rPr>
                          <m:t>𝒂</m:t>
                        </m:r>
                        <m:r>
                          <a:rPr lang="en-US" sz="2100" b="1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B0403020202020204" pitchFamily="2" charset="0"/>
                            <a:cs typeface="Helvetica Neue" panose="020B0403020202020204" pitchFamily="2" charset="0"/>
                          </a:rPr>
                          <m:t>, </m:t>
                        </m:r>
                        <m:r>
                          <a:rPr lang="en-US" sz="2100" b="1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 panose="020B0403020202020204" pitchFamily="2" charset="0"/>
                            <a:cs typeface="Helvetica Neue" panose="020B0403020202020204" pitchFamily="2" charset="0"/>
                          </a:rPr>
                          <m:t>𝑿</m:t>
                        </m:r>
                      </m:e>
                    </m:d>
                    <m:r>
                      <a:rPr lang="en-US" sz="21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→</m:t>
                    </m:r>
                    <m:r>
                      <a:rPr lang="en-US" sz="21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𝒎𝒊𝒏</m:t>
                    </m:r>
                    <m:r>
                      <a:rPr lang="en-US" sz="21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,</m:t>
                    </m:r>
                  </m:oMath>
                </a14:m>
                <a:endParaRPr lang="ru-RU" sz="2100" b="0" i="1" u="none" strike="noStrike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Helvetica Neue" panose="020B0403020202020204" pitchFamily="2" charset="0"/>
                  <a:cs typeface="Helvetica Neue" panose="020B0403020202020204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2100"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например,</m:t>
                    </m:r>
                    <m:r>
                      <a:rPr lang="ru-RU" sz="2100" b="0" i="0" smtClean="0"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м</m:t>
                    </m:r>
                    <m:r>
                      <a:rPr lang="ru-RU" sz="2100">
                        <a:latin typeface="Cambria Math" panose="02040503050406030204" pitchFamily="18" charset="0"/>
                        <a:ea typeface="Helvetica Neue" panose="020B0403020202020204" pitchFamily="2" charset="0"/>
                        <a:cs typeface="Helvetica Neue" panose="020B0403020202020204" pitchFamily="2" charset="0"/>
                      </a:rPr>
                      <m:t>инимизирует ошибку прогноза по всем компаниям.</m:t>
                    </m:r>
                  </m:oMath>
                </a14:m>
                <a:r>
                  <a:rPr lang="ru-RU" sz="2100" b="0" i="0" u="none" strike="noStrike" dirty="0">
                    <a:solidFill>
                      <a:srgbClr val="000000"/>
                    </a:solidFill>
                    <a:effectLst/>
                    <a:latin typeface="Helvetica Neue" panose="020B0403020202020204" pitchFamily="2" charset="0"/>
                    <a:ea typeface="Helvetica Neue" panose="020B0403020202020204" pitchFamily="2" charset="0"/>
                    <a:cs typeface="Helvetica Neue" panose="020B0403020202020204" pitchFamily="2" charset="0"/>
                  </a:rPr>
                  <a:t>     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59" y="6458950"/>
                <a:ext cx="10340722" cy="1384995"/>
              </a:xfrm>
              <a:prstGeom prst="rect">
                <a:avLst/>
              </a:prstGeom>
              <a:blipFill rotWithShape="1">
                <a:blip r:embed="rId5"/>
                <a:stretch>
                  <a:fillRect l="-4" t="-26" r="1" b="31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Ожидаемые результаты и этапы реализации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540300" y="2168602"/>
            <a:ext cx="11672700" cy="13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Ожидаемый результат:</a:t>
            </a:r>
            <a:endParaRPr sz="2100" b="1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Методология (алгоритм) для прогнозирования состояний кредитного рейтинга на несколько периодов для любого набора данных.</a:t>
            </a:r>
            <a:endParaRPr sz="21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Helvetica Neue Light" panose="020B0403020202020204"/>
              <a:ea typeface="Helvetica Neue Light" panose="020B0403020202020204"/>
              <a:cs typeface="Helvetica Neue Light" panose="020B0403020202020204"/>
              <a:sym typeface="Helvetica Neue Light" panose="020B0403020202020204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6</a:t>
            </a:fld>
            <a:endParaRPr lang="ru-RU"/>
          </a:p>
        </p:txBody>
      </p:sp>
      <p:sp>
        <p:nvSpPr>
          <p:cNvPr id="130" name="Google Shape;130;p4"/>
          <p:cNvSpPr txBox="1"/>
          <p:nvPr/>
        </p:nvSpPr>
        <p:spPr>
          <a:xfrm>
            <a:off x="540300" y="3532397"/>
            <a:ext cx="11672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Основные этапы: </a:t>
            </a:r>
            <a:endParaRPr lang="ru-RU" sz="21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lang="ru-RU" sz="2100" b="0" i="0" u="none" strike="noStrike" cap="none" dirty="0">
              <a:solidFill>
                <a:srgbClr val="000000"/>
              </a:solidFill>
              <a:latin typeface="Helvetica Neue Light" panose="020B0403020202020204"/>
              <a:ea typeface="Helvetica Neue Light" panose="020B0403020202020204"/>
              <a:cs typeface="Helvetica Neue Light" panose="020B0403020202020204"/>
              <a:sym typeface="Helvetica Neue Light" panose="020B0403020202020204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6198" y="6501500"/>
            <a:ext cx="1525368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2049913" y="6501500"/>
            <a:ext cx="1537920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4027416" y="6501500"/>
            <a:ext cx="1495349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3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6004919" y="6501500"/>
            <a:ext cx="1497151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7981521" y="6501500"/>
            <a:ext cx="1445110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</a:rPr>
              <a:t>шаг 5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9669420" y="6498084"/>
            <a:ext cx="1446011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шаг 6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37" name="Google Shape;137;p4"/>
          <p:cNvCxnSpPr>
            <a:stCxn id="131" idx="0"/>
          </p:cNvCxnSpPr>
          <p:nvPr/>
        </p:nvCxnSpPr>
        <p:spPr>
          <a:xfrm flipV="1">
            <a:off x="716482" y="5573584"/>
            <a:ext cx="0" cy="927916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8" name="Google Shape;138;p4"/>
          <p:cNvCxnSpPr/>
          <p:nvPr/>
        </p:nvCxnSpPr>
        <p:spPr>
          <a:xfrm rot="10800000" flipH="1">
            <a:off x="2782293" y="6991100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9" name="Google Shape;139;p4"/>
          <p:cNvCxnSpPr/>
          <p:nvPr/>
        </p:nvCxnSpPr>
        <p:spPr>
          <a:xfrm rot="10800000" flipH="1">
            <a:off x="6825869" y="6978158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0" name="Google Shape;140;p4"/>
          <p:cNvCxnSpPr/>
          <p:nvPr/>
        </p:nvCxnSpPr>
        <p:spPr>
          <a:xfrm rot="10800000" flipH="1">
            <a:off x="10386300" y="6991100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1" name="Google Shape;141;p4"/>
          <p:cNvCxnSpPr/>
          <p:nvPr/>
        </p:nvCxnSpPr>
        <p:spPr>
          <a:xfrm rot="10800000" flipH="1">
            <a:off x="4743486" y="5505800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2" name="Google Shape;142;p4"/>
          <p:cNvCxnSpPr/>
          <p:nvPr/>
        </p:nvCxnSpPr>
        <p:spPr>
          <a:xfrm rot="10800000" flipH="1">
            <a:off x="8802471" y="5529928"/>
            <a:ext cx="900" cy="995700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3" name="Google Shape;143;p4"/>
          <p:cNvSpPr txBox="1"/>
          <p:nvPr/>
        </p:nvSpPr>
        <p:spPr>
          <a:xfrm>
            <a:off x="142112" y="4635904"/>
            <a:ext cx="2440769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Изучение литературы</a:t>
            </a:r>
            <a:endParaRPr dirty="0"/>
          </a:p>
        </p:txBody>
      </p:sp>
      <p:sp>
        <p:nvSpPr>
          <p:cNvPr id="144" name="Google Shape;144;p4"/>
          <p:cNvSpPr txBox="1"/>
          <p:nvPr/>
        </p:nvSpPr>
        <p:spPr>
          <a:xfrm>
            <a:off x="1743485" y="8042057"/>
            <a:ext cx="3000000" cy="12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 err="1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Парсинг</a:t>
            </a:r>
            <a:r>
              <a:rPr lang="ru-RU" sz="21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данных из открытых источников и их изучение</a:t>
            </a:r>
            <a:endParaRPr dirty="0"/>
          </a:p>
        </p:txBody>
      </p:sp>
      <p:sp>
        <p:nvSpPr>
          <p:cNvPr id="146" name="Google Shape;146;p4"/>
          <p:cNvSpPr txBox="1"/>
          <p:nvPr/>
        </p:nvSpPr>
        <p:spPr>
          <a:xfrm>
            <a:off x="3829477" y="4577884"/>
            <a:ext cx="2996391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Реализация марковских моделей</a:t>
            </a:r>
            <a:endParaRPr dirty="0"/>
          </a:p>
        </p:txBody>
      </p:sp>
      <p:sp>
        <p:nvSpPr>
          <p:cNvPr id="147" name="Google Shape;147;p4"/>
          <p:cNvSpPr txBox="1"/>
          <p:nvPr/>
        </p:nvSpPr>
        <p:spPr>
          <a:xfrm>
            <a:off x="7908486" y="4246419"/>
            <a:ext cx="279439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Подбор методов классификации</a:t>
            </a:r>
            <a:endParaRPr sz="2100" dirty="0">
              <a:solidFill>
                <a:schemeClr val="dk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9305683" y="8037591"/>
            <a:ext cx="30000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Оценка и сравнение методов</a:t>
            </a:r>
            <a:endParaRPr dirty="0"/>
          </a:p>
        </p:txBody>
      </p:sp>
      <p:sp>
        <p:nvSpPr>
          <p:cNvPr id="2" name="Google Shape;146;p4"/>
          <p:cNvSpPr txBox="1"/>
          <p:nvPr/>
        </p:nvSpPr>
        <p:spPr>
          <a:xfrm>
            <a:off x="5707685" y="7997749"/>
            <a:ext cx="2996391" cy="12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Оценка матриц переходных вероятностей</a:t>
            </a:r>
            <a:endParaRPr dirty="0"/>
          </a:p>
        </p:txBody>
      </p:sp>
      <p:sp>
        <p:nvSpPr>
          <p:cNvPr id="5" name="Google Shape;136;p4"/>
          <p:cNvSpPr/>
          <p:nvPr/>
        </p:nvSpPr>
        <p:spPr>
          <a:xfrm>
            <a:off x="11430604" y="6498084"/>
            <a:ext cx="1446011" cy="489600"/>
          </a:xfrm>
          <a:prstGeom prst="homePlate">
            <a:avLst>
              <a:gd name="adj" fmla="val 50000"/>
            </a:avLst>
          </a:prstGeom>
          <a:solidFill>
            <a:srgbClr val="253957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</a:rPr>
              <a:t>шаг </a:t>
            </a:r>
            <a:r>
              <a:rPr lang="en-US" sz="1800" dirty="0">
                <a:solidFill>
                  <a:schemeClr val="lt1"/>
                </a:solidFill>
              </a:rPr>
              <a:t>7</a:t>
            </a:r>
            <a:endParaRPr sz="1800" dirty="0">
              <a:solidFill>
                <a:schemeClr val="lt1"/>
              </a:solidFill>
            </a:endParaRPr>
          </a:p>
        </p:txBody>
      </p:sp>
      <p:cxnSp>
        <p:nvCxnSpPr>
          <p:cNvPr id="6" name="Google Shape;140;p4"/>
          <p:cNvCxnSpPr/>
          <p:nvPr/>
        </p:nvCxnSpPr>
        <p:spPr>
          <a:xfrm>
            <a:off x="12091585" y="5448177"/>
            <a:ext cx="0" cy="1077452"/>
          </a:xfrm>
          <a:prstGeom prst="straightConnector1">
            <a:avLst/>
          </a:prstGeom>
          <a:noFill/>
          <a:ln w="28575" cap="flat" cmpd="sng">
            <a:solidFill>
              <a:srgbClr val="253957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TextBox 9"/>
          <p:cNvSpPr txBox="1"/>
          <p:nvPr/>
        </p:nvSpPr>
        <p:spPr>
          <a:xfrm>
            <a:off x="10877571" y="4160522"/>
            <a:ext cx="2507636" cy="11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kern="0" dirty="0">
                <a:effectLst/>
                <a:latin typeface="Helvetica Neue" panose="020B0403020202020204" pitchFamily="2" charset="0"/>
                <a:ea typeface="Helvetica Neue" panose="020B0403020202020204" pitchFamily="2" charset="0"/>
                <a:cs typeface="Helvetica Neue" panose="020B0403020202020204" pitchFamily="2" charset="0"/>
              </a:rPr>
              <a:t>Анализ спектральных характеристик </a:t>
            </a:r>
            <a:endParaRPr lang="ru-RU" sz="2100" dirty="0">
              <a:latin typeface="Helvetica Neue" panose="020B0403020202020204" pitchFamily="2" charset="0"/>
              <a:ea typeface="Helvetica Neue" panose="020B0403020202020204" pitchFamily="2" charset="0"/>
              <a:cs typeface="Helvetica Neue" panose="020B04030202020202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Марковская цепь 1-ого порядка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60" y="1883589"/>
                <a:ext cx="4644857" cy="2881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3000"/>
                  </a:lnSpc>
                </a:pPr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ля марковской цепи с непрерывным времени (или метод дюрации) используется очень удобная формула для оценки элементов матрицы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методом максимального правдоподобия (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MLE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</a:p>
              <a:p>
                <a:pPr>
                  <a:spcBef>
                    <a:spcPts val="910"/>
                  </a:spcBef>
                </a:pPr>
                <a:b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60" y="1883589"/>
                <a:ext cx="4644857" cy="2881173"/>
              </a:xfrm>
              <a:prstGeom prst="rect">
                <a:avLst/>
              </a:prstGeom>
              <a:blipFill rotWithShape="1">
                <a:blip r:embed="rId4"/>
                <a:stretch>
                  <a:fillRect l="-13" t="-6" r="10" b="1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21331" y="1919830"/>
                <a:ext cx="4476976" cy="2312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спользование байесовского подхода с априорным распределением Дирихле позволяет гибко моделировать переходы между рейтингами с учетом наблюдаемых данных.</a:t>
                </a:r>
                <a:r>
                  <a:rPr lang="ru-RU" dirty="0">
                    <a:effectLst/>
                  </a:rPr>
                  <a:t> </a:t>
                </a:r>
              </a:p>
              <a:p>
                <a:endParaRPr lang="ru-RU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ru-RU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ru-RU" sz="1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8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sz="1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8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331" y="1919830"/>
                <a:ext cx="4476976" cy="2312813"/>
              </a:xfrm>
              <a:prstGeom prst="rect">
                <a:avLst/>
              </a:prstGeom>
              <a:blipFill rotWithShape="1">
                <a:blip r:embed="rId5"/>
                <a:stretch>
                  <a:fillRect l="-2" t="-10" r="8" b="16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1534" b="1162"/>
          <a:stretch>
            <a:fillRect/>
          </a:stretch>
        </p:blipFill>
        <p:spPr>
          <a:xfrm>
            <a:off x="787399" y="4764761"/>
            <a:ext cx="4519117" cy="476685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3274" y="4764761"/>
            <a:ext cx="4764127" cy="47668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Марковская цепь 2-ого порядка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8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05563" y="1681704"/>
                <a:ext cx="5506236" cy="1706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22885" algn="just">
                  <a:lnSpc>
                    <a:spcPct val="131000"/>
                  </a:lnSpc>
                  <a:spcBef>
                    <a:spcPts val="1100"/>
                  </a:spcBef>
                  <a:spcAft>
                    <a:spcPts val="255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некоторых случаях также полезно рассматривать процесс как на цепь Маркова 2 прядка — процесс, удовлетворяющий условию</a:t>
                </a:r>
              </a:p>
              <a:p>
                <a:pPr marL="658495">
                  <a:spcBef>
                    <a:spcPts val="1295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Bahnschrift" panose="020B0502040204020203" pitchFamily="34" charset="0"/>
                        </a:rPr>
                        <m:t>P</m:t>
                      </m:r>
                      <m:r>
                        <a:rPr lang="ru-RU" sz="1600" spc="-45">
                          <a:effectLst/>
                          <a:latin typeface="Cambria Math" panose="02040503050406030204" pitchFamily="18" charset="0"/>
                          <a:ea typeface="Bahnschrift" panose="020B0502040204020203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</m:t>
                      </m:r>
                      <m:r>
                        <a:rPr lang="ru-RU" sz="1600" i="1" baseline="-250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𝑡</m:t>
                      </m:r>
                      <m:r>
                        <a:rPr lang="ru-RU" sz="1600" i="1" spc="-65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spc="-45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𝑗</m:t>
                      </m:r>
                      <m:r>
                        <a:rPr lang="ru-RU" sz="1600" i="1" spc="-5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Lucida Sans Unicode" panose="020B0602030504020204" pitchFamily="34" charset="0"/>
                        </a:rPr>
                        <m:t>|</m:t>
                      </m:r>
                      <m:r>
                        <a:rPr lang="ru-RU" sz="1600" spc="-75">
                          <a:effectLst/>
                          <a:latin typeface="Cambria Math" panose="02040503050406030204" pitchFamily="18" charset="0"/>
                          <a:ea typeface="Lucida Sans Unicode" panose="020B0602030504020204" pitchFamily="34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</m:t>
                      </m:r>
                      <m:r>
                        <a:rPr lang="ru-RU" sz="1600" i="1" baseline="-250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𝑠</m:t>
                      </m:r>
                      <m:r>
                        <a:rPr lang="ru-RU" sz="1600" i="1" spc="-1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spc="1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𝑋𝑠𝑛</m:t>
                      </m:r>
                      <m:r>
                        <a:rPr lang="ru-RU" sz="1600" i="1" spc="195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spc="15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</m:t>
                      </m:r>
                      <m:r>
                        <a:rPr lang="ru-RU" sz="1600" i="1" baseline="-250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𝑛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ru-RU" sz="1600" i="1" spc="-85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  <m:r>
                        <a:rPr lang="ru-RU" sz="1600" i="1" spc="-9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  <m:r>
                        <a:rPr lang="ru-RU" sz="1600" i="1" spc="-85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  <m:r>
                        <a:rPr lang="ru-RU" sz="1600" i="1" spc="-85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ru-RU" sz="1600" i="1" spc="-9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</m:t>
                      </m:r>
                      <m:r>
                        <a:rPr lang="ru-RU" sz="1600" i="1" baseline="-250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</m:t>
                      </m:r>
                      <m:r>
                        <a:rPr lang="ru-RU" sz="1600" spc="225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spc="1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</m:t>
                      </m:r>
                      <m:r>
                        <a:rPr lang="ru-RU" sz="1600" baseline="-25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  <m:r>
                        <a:rPr lang="ru-RU" sz="1600" spc="15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spc="1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Bahnschrift" panose="020B0502040204020203" pitchFamily="34" charset="0"/>
                        </a:rPr>
                        <m:t>P</m:t>
                      </m:r>
                      <m:r>
                        <a:rPr lang="ru-RU" sz="1600" spc="-30">
                          <a:effectLst/>
                          <a:latin typeface="Cambria Math" panose="02040503050406030204" pitchFamily="18" charset="0"/>
                          <a:ea typeface="Bahnschrift" panose="020B0502040204020203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</m:t>
                      </m:r>
                      <m:r>
                        <a:rPr lang="ru-RU" sz="1600" i="1" baseline="-250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𝑡</m:t>
                      </m:r>
                      <m:r>
                        <a:rPr lang="ru-RU" sz="1600" i="1" spc="-1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spc="1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𝑗</m:t>
                      </m:r>
                      <m:r>
                        <a:rPr lang="ru-RU" sz="1600" i="1" spc="4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Lucida Sans Unicode" panose="020B0602030504020204" pitchFamily="34" charset="0"/>
                        </a:rPr>
                        <m:t>|</m:t>
                      </m:r>
                      <m:r>
                        <a:rPr lang="ru-RU" sz="1600" spc="-80">
                          <a:effectLst/>
                          <a:latin typeface="Cambria Math" panose="02040503050406030204" pitchFamily="18" charset="0"/>
                          <a:ea typeface="Lucida Sans Unicode" panose="020B0602030504020204" pitchFamily="34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</m:t>
                      </m:r>
                      <m:r>
                        <a:rPr lang="ru-RU" sz="1600" i="1" baseline="-250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𝑠</m:t>
                      </m:r>
                      <m:r>
                        <a:rPr lang="ru-RU" sz="1600" i="1" spc="-1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spc="15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𝑋𝑠𝑛</m:t>
                      </m:r>
                      <m:r>
                        <a:rPr lang="ru-RU" sz="1600" i="1" spc="195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spc="1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 spc="-25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</m:t>
                      </m:r>
                      <m:r>
                        <a:rPr lang="ru-RU" sz="1600" i="1" spc="-25" baseline="-250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𝑛</m:t>
                      </m:r>
                      <m:r>
                        <a:rPr lang="ru-RU" sz="1600" spc="-25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63" y="1681704"/>
                <a:ext cx="5506236" cy="1706173"/>
              </a:xfrm>
              <a:prstGeom prst="rect">
                <a:avLst/>
              </a:prstGeom>
              <a:blipFill>
                <a:blip r:embed="rId4"/>
                <a:stretch>
                  <a:fillRect l="-922" r="-1152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87400" y="3501295"/>
                <a:ext cx="5310426" cy="275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357505" algn="just">
                  <a:lnSpc>
                    <a:spcPct val="115000"/>
                  </a:lnSpc>
                  <a:spcBef>
                    <a:spcPts val="275"/>
                  </a:spcBef>
                  <a:spcAft>
                    <a:spcPts val="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Чтобы</a:t>
                </a:r>
                <a:r>
                  <a:rPr lang="ru-RU" sz="1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реализовать</a:t>
                </a:r>
                <a:r>
                  <a:rPr lang="ru-RU" sz="1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это,</a:t>
                </a:r>
                <a:r>
                  <a:rPr lang="ru-RU" sz="1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</a:t>
                </a:r>
                <a:r>
                  <a:rPr lang="ru-RU" sz="1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качестве</a:t>
                </a:r>
                <a:r>
                  <a:rPr lang="ru-RU" sz="1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пространства состояний</a:t>
                </a:r>
                <a14:m>
                  <m:oMath xmlns:m="http://schemas.openxmlformats.org/officeDocument/2006/math">
                    <m:r>
                      <a:rPr lang="ru-RU" sz="1800" spc="-8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u-RU" sz="1800" spc="-62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S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ˆ</m:t>
                    </m:r>
                  </m:oMath>
                </a14:m>
                <a:r>
                  <a:rPr lang="ru-RU" sz="1800" spc="24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нужно</a:t>
                </a:r>
                <a:r>
                  <a:rPr lang="ru-RU" sz="1800" spc="-8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взять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упорядоченные</a:t>
                </a:r>
                <a:r>
                  <a:rPr lang="ru-RU" sz="1800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2-кортежи</a:t>
                </a:r>
                <a:r>
                  <a:rPr lang="ru-RU" sz="1800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значений</a:t>
                </a:r>
                <a:r>
                  <a:rPr lang="ru-RU" sz="1800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</a:t>
                </a:r>
                <a:r>
                  <a:rPr lang="ru-RU" sz="1800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рассмотреть</a:t>
                </a:r>
                <a:r>
                  <a:rPr lang="ru-RU" sz="1800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процесс</a:t>
                </a:r>
                <a:r>
                  <a:rPr lang="ru-RU" sz="1800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 этом</a:t>
                </a:r>
                <a:r>
                  <a:rPr lang="ru-RU" sz="1800" spc="-4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пространстве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как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цепь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Маркова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1-ого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порядка.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этом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множество</a:t>
                </a:r>
                <a:r>
                  <a:rPr lang="ru-RU" sz="1800" spc="-4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состояний</a:t>
                </a:r>
                <a:r>
                  <a:rPr lang="ru-RU" sz="1800" spc="-3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цепи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R="358775" algn="just">
                  <a:lnSpc>
                    <a:spcPct val="130000"/>
                  </a:lnSpc>
                  <a:spcBef>
                    <a:spcPts val="220"/>
                  </a:spcBef>
                  <a:spcAft>
                    <a:spcPts val="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Маркова сильно возрастает, для случая с 3 состояний:</a:t>
                </a:r>
              </a:p>
              <a:p>
                <a:pPr marR="358775" algn="just">
                  <a:lnSpc>
                    <a:spcPct val="130000"/>
                  </a:lnSpc>
                  <a:spcBef>
                    <a:spcPts val="965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600" spc="-62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S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ˆ</m:t>
                      </m:r>
                      <m:r>
                        <a:rPr lang="ru-RU" sz="1600" spc="135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={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AA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AB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AD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BA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BB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BD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DA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DB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DD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3501295"/>
                <a:ext cx="5310426" cy="2751010"/>
              </a:xfrm>
              <a:prstGeom prst="rect">
                <a:avLst/>
              </a:prstGeom>
              <a:blipFill>
                <a:blip r:embed="rId5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D6053D-2407-F497-3055-A9967CC4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998" y="2412416"/>
            <a:ext cx="6358584" cy="5496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23D9F9-1319-F576-6979-A3114D7EA7E0}"/>
              </a:ext>
            </a:extLst>
          </p:cNvPr>
          <p:cNvSpPr txBox="1"/>
          <p:nvPr/>
        </p:nvSpPr>
        <p:spPr>
          <a:xfrm>
            <a:off x="661661" y="6736808"/>
            <a:ext cx="5310426" cy="165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57505" algn="just">
              <a:lnSpc>
                <a:spcPct val="115000"/>
              </a:lnSpc>
              <a:spcBef>
                <a:spcPts val="275"/>
              </a:spcBef>
              <a:spcAft>
                <a:spcPts val="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Однако есть ряд недостатков – переходы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DB-&gt; BD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 экспертных оценок не могут быть настолько высокими, как в данном примере. Поэтому либо эти состояния надо убирать, либо делать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самопереход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4"/>
          <p:cNvCxnSpPr/>
          <p:nvPr/>
        </p:nvCxnSpPr>
        <p:spPr>
          <a:xfrm>
            <a:off x="787400" y="1574800"/>
            <a:ext cx="11430001" cy="0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661661" y="981006"/>
            <a:ext cx="11430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000"/>
              <a:buFont typeface="Arial Narrow" panose="020B0606020202030204"/>
              <a:buNone/>
            </a:pPr>
            <a:r>
              <a:rPr lang="ru-RU" sz="3000" dirty="0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Модель классификации (случайный лес)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48681" y="601505"/>
            <a:ext cx="8745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800"/>
              <a:buFont typeface="Arial Narrow" panose="020B0606020202030204"/>
              <a:buNone/>
            </a:pPr>
            <a:r>
              <a:rPr lang="ru-RU" sz="1800" b="0" i="0" u="none" strike="noStrike" cap="none">
                <a:solidFill>
                  <a:srgbClr val="253957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rPr>
              <a:t>МИЭМ НИУ ВШЭ</a:t>
            </a:r>
            <a:endParaRPr sz="1800" b="0" i="0" u="none" strike="noStrike" cap="none">
              <a:solidFill>
                <a:srgbClr val="253957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pic>
        <p:nvPicPr>
          <p:cNvPr id="127" name="Google Shape;127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562" y="416839"/>
            <a:ext cx="853034" cy="8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 panose="020B0403020202020204"/>
              <a:buNone/>
            </a:pPr>
            <a:fld id="{00000000-1234-1234-1234-123412341234}" type="slidenum">
              <a:rPr lang="ru-RU"/>
              <a:t>9</a:t>
            </a:fld>
            <a:endParaRPr lang="ru-RU"/>
          </a:p>
        </p:txBody>
      </p:sp>
      <p:pic>
        <p:nvPicPr>
          <p:cNvPr id="34" name="Изображение 1"/>
          <p:cNvPicPr>
            <a:picLocks noChangeAspect="1"/>
          </p:cNvPicPr>
          <p:nvPr/>
        </p:nvPicPr>
        <p:blipFill>
          <a:blip r:embed="rId4"/>
          <a:srcRect l="9781" t="683"/>
          <a:stretch>
            <a:fillRect/>
          </a:stretch>
        </p:blipFill>
        <p:spPr>
          <a:xfrm>
            <a:off x="5844540" y="6329045"/>
            <a:ext cx="6608445" cy="292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Изображение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1668780"/>
            <a:ext cx="7461250" cy="38284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E7FDB1-CDA7-B8B6-B533-EBE654B7021D}"/>
                  </a:ext>
                </a:extLst>
              </p:cNvPr>
              <p:cNvSpPr txBox="1"/>
              <p:nvPr/>
            </p:nvSpPr>
            <p:spPr>
              <a:xfrm>
                <a:off x="174468" y="2272978"/>
                <a:ext cx="5369082" cy="5207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730"/>
                  </a:spcBef>
                  <a:spcAft>
                    <a:spcPts val="0"/>
                  </a:spcAft>
                  <a:tabLst>
                    <a:tab pos="3298825" algn="l"/>
                    <a:tab pos="3900805" algn="l"/>
                  </a:tabLst>
                </a:pP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Алгоритм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строит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ансамбль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из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решающих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деревьев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: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72110">
                  <a:spcBef>
                    <a:spcPts val="730"/>
                  </a:spcBef>
                  <a:spcAft>
                    <a:spcPts val="0"/>
                  </a:spcAft>
                  <a:tabLst>
                    <a:tab pos="3298825" algn="l"/>
                    <a:tab pos="390080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MS Mincho" panose="02020609040205080304" pitchFamily="49" charset="-128"/>
                        </a:rPr>
                        <m:t>ℱ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MS Mincho" panose="02020609040205080304" pitchFamily="49" charset="-128"/>
                            </a:rPr>
                            <m:t>ℝ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𝑌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1, 2, ...,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mbria Math" panose="02040503050406030204" pitchFamily="18" charset="0"/>
                </a:endParaRPr>
              </a:p>
              <a:p>
                <a:pPr>
                  <a:spcBef>
                    <a:spcPts val="730"/>
                  </a:spcBef>
                  <a:spcAft>
                    <a:spcPts val="0"/>
                  </a:spcAft>
                  <a:tabLst>
                    <a:tab pos="3298825" algn="l"/>
                    <a:tab pos="3900805" algn="l"/>
                  </a:tabLst>
                </a:pP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Каждое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дерево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обучается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на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случайной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подвыборке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⊆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𝒟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полученной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методом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 err="1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бутстрапа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(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случайной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выборкой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с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возвращением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).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lvl="0">
                  <a:spcBef>
                    <a:spcPts val="730"/>
                  </a:spcBef>
                  <a:spcAft>
                    <a:spcPts val="0"/>
                  </a:spcAft>
                  <a:tabLst>
                    <a:tab pos="3298825" algn="l"/>
                    <a:tab pos="3900805" algn="l"/>
                  </a:tabLst>
                </a:pP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При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построении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каждого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дерева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в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каждом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узле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случайным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образом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выбирается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подмножество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MS Mincho" panose="02020609040205080304" pitchFamily="49" charset="-128"/>
                  </a:rPr>
                  <a:t>признаков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72110">
                  <a:spcBef>
                    <a:spcPts val="730"/>
                  </a:spcBef>
                  <a:spcAft>
                    <a:spcPts val="0"/>
                  </a:spcAft>
                  <a:tabLst>
                    <a:tab pos="3298825" algn="l"/>
                    <a:tab pos="390080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⊂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{1, 2, ...,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𝑑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}, 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≪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730"/>
                  </a:spcBef>
                  <a:spcAft>
                    <a:spcPts val="0"/>
                  </a:spcAft>
                  <a:tabLst>
                    <a:tab pos="3298825" algn="l"/>
                    <a:tab pos="3900805" algn="l"/>
                  </a:tabLst>
                </a:pP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Выбирается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оптимальное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разбиение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пространства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 marL="372110">
                  <a:spcBef>
                    <a:spcPts val="730"/>
                  </a:spcBef>
                  <a:spcAft>
                    <a:spcPts val="0"/>
                  </a:spcAft>
                  <a:tabLst>
                    <a:tab pos="3298825" algn="l"/>
                    <a:tab pos="390080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ℐ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𝑙𝑒𝑓𝑡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72110">
                  <a:spcBef>
                    <a:spcPts val="730"/>
                  </a:spcBef>
                  <a:spcAft>
                    <a:spcPts val="0"/>
                  </a:spcAft>
                  <a:tabLst>
                    <a:tab pos="3298825" algn="l"/>
                    <a:tab pos="390080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72110">
                  <a:spcBef>
                    <a:spcPts val="730"/>
                  </a:spcBef>
                  <a:spcAft>
                    <a:spcPts val="0"/>
                  </a:spcAft>
                  <a:tabLst>
                    <a:tab pos="3298825" algn="l"/>
                    <a:tab pos="390080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E7FDB1-CDA7-B8B6-B533-EBE654B70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68" y="2272978"/>
                <a:ext cx="5369082" cy="5207644"/>
              </a:xfrm>
              <a:prstGeom prst="rect">
                <a:avLst/>
              </a:prstGeom>
              <a:blipFill>
                <a:blip r:embed="rId6"/>
                <a:stretch>
                  <a:fillRect l="-943" t="-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2081</Words>
  <Application>Microsoft Macintosh PowerPoint</Application>
  <PresentationFormat>Произвольный</PresentationFormat>
  <Paragraphs>228</Paragraphs>
  <Slides>22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Arial Narrow</vt:lpstr>
      <vt:lpstr>Calibri</vt:lpstr>
      <vt:lpstr>Cambria Math</vt:lpstr>
      <vt:lpstr>Roboto</vt:lpstr>
      <vt:lpstr>Helvetica Neue</vt:lpstr>
      <vt:lpstr>Symbol</vt:lpstr>
      <vt:lpstr>Arial</vt:lpstr>
      <vt:lpstr>Helvetica Neue Light</vt:lpstr>
      <vt:lpstr>Times New Roman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Данила Липатов</cp:lastModifiedBy>
  <cp:revision>150</cp:revision>
  <dcterms:created xsi:type="dcterms:W3CDTF">2025-06-02T14:30:36Z</dcterms:created>
  <dcterms:modified xsi:type="dcterms:W3CDTF">2025-06-02T18:32:39Z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F842E3FDADD94FA19B19EACDF95081F9_12</vt:lpwstr>
  </property>
  <property fmtid="{D5CDD505-2E9C-101B-9397-08002B2CF9AE}" pid="3" name="KSOProductBuildVer">
    <vt:lpwstr>1049-12.2.0.21179</vt:lpwstr>
  </property>
</Properties>
</file>